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730" r:id="rId6"/>
  </p:sldMasterIdLst>
  <p:notesMasterIdLst>
    <p:notesMasterId r:id="rId15"/>
  </p:notesMasterIdLst>
  <p:handoutMasterIdLst>
    <p:handoutMasterId r:id="rId16"/>
  </p:handoutMasterIdLst>
  <p:sldIdLst>
    <p:sldId id="338" r:id="rId7"/>
    <p:sldId id="371" r:id="rId8"/>
    <p:sldId id="342" r:id="rId9"/>
    <p:sldId id="343" r:id="rId10"/>
    <p:sldId id="345" r:id="rId11"/>
    <p:sldId id="354" r:id="rId12"/>
    <p:sldId id="362" r:id="rId13"/>
    <p:sldId id="367" r:id="rId14"/>
  </p:sldIdLst>
  <p:sldSz cx="9144000" cy="6858000" type="screen4x3"/>
  <p:notesSz cx="6985000" cy="92837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00" userDrawn="1">
          <p15:clr>
            <a:srgbClr val="A4A3A4"/>
          </p15:clr>
        </p15:guide>
        <p15:guide id="3" orient="horz" pos="960">
          <p15:clr>
            <a:srgbClr val="A4A3A4"/>
          </p15:clr>
        </p15:guide>
        <p15:guide id="5" orient="horz" pos="4032">
          <p15:clr>
            <a:srgbClr val="A4A3A4"/>
          </p15:clr>
        </p15:guide>
        <p15:guide id="6" orient="horz" pos="3840">
          <p15:clr>
            <a:srgbClr val="A4A3A4"/>
          </p15:clr>
        </p15:guide>
        <p15:guide id="7" pos="3456">
          <p15:clr>
            <a:srgbClr val="A4A3A4"/>
          </p15:clr>
        </p15:guide>
        <p15:guide id="8" pos="272" userDrawn="1">
          <p15:clr>
            <a:srgbClr val="A4A3A4"/>
          </p15:clr>
        </p15:guide>
        <p15:guide id="9" pos="5472">
          <p15:clr>
            <a:srgbClr val="A4A3A4"/>
          </p15:clr>
        </p15:guide>
        <p15:guide id="10" pos="1247" userDrawn="1">
          <p15:clr>
            <a:srgbClr val="A4A3A4"/>
          </p15:clr>
        </p15:guide>
        <p15:guide id="11" pos="4416">
          <p15:clr>
            <a:srgbClr val="A4A3A4"/>
          </p15:clr>
        </p15:guide>
        <p15:guide id="12" pos="4512">
          <p15:clr>
            <a:srgbClr val="A4A3A4"/>
          </p15:clr>
        </p15:guide>
        <p15:guide id="13" pos="3360">
          <p15:clr>
            <a:srgbClr val="A4A3A4"/>
          </p15:clr>
        </p15:guide>
        <p15:guide id="14" pos="1344">
          <p15:clr>
            <a:srgbClr val="A4A3A4"/>
          </p15:clr>
        </p15:guide>
        <p15:guide id="15" pos="2290" userDrawn="1">
          <p15:clr>
            <a:srgbClr val="A4A3A4"/>
          </p15:clr>
        </p15:guide>
        <p15:guide id="16" pos="240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D7DF"/>
    <a:srgbClr val="C0C0C0"/>
    <a:srgbClr val="702082"/>
    <a:srgbClr val="D8D7DF"/>
    <a:srgbClr val="D8DB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06" d="100"/>
          <a:sy n="106" d="100"/>
        </p:scale>
        <p:origin x="1722" y="108"/>
      </p:cViewPr>
      <p:guideLst>
        <p:guide orient="horz" pos="2160"/>
        <p:guide orient="horz" pos="300"/>
        <p:guide orient="horz" pos="960"/>
        <p:guide orient="horz" pos="4032"/>
        <p:guide orient="horz" pos="3840"/>
        <p:guide pos="3456"/>
        <p:guide pos="272"/>
        <p:guide pos="5472"/>
        <p:guide pos="1247"/>
        <p:guide pos="4416"/>
        <p:guide pos="4512"/>
        <p:guide pos="3360"/>
        <p:guide pos="1344"/>
        <p:guide pos="2290"/>
        <p:guide pos="240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9" d="100"/>
          <a:sy n="79" d="100"/>
        </p:scale>
        <p:origin x="399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D301E1B6-3125-48A0-B39B-258A8C29552C}" type="datetimeFigureOut">
              <a:rPr lang="en-US" smtClean="0"/>
              <a:t>3/23/2020</a:t>
            </a:fld>
            <a:endParaRPr lang="en-US" dirty="0"/>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Tree>
    <p:extLst>
      <p:ext uri="{BB962C8B-B14F-4D97-AF65-F5344CB8AC3E}">
        <p14:creationId xmlns:p14="http://schemas.microsoft.com/office/powerpoint/2010/main" val="1299402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B97DC975-A455-47BB-A68D-520EABF783D0}" type="datetimeFigureOut">
              <a:rPr lang="en-US" smtClean="0"/>
              <a:pPr/>
              <a:t>3/23/2020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A499B0F9-5275-4FDD-BFE5-B9E6F2FD770F}" type="slidenum">
              <a:rPr lang="en-US" smtClean="0"/>
              <a:pPr/>
              <a:t>‹#›</a:t>
            </a:fld>
            <a:endParaRPr lang="en-US" dirty="0"/>
          </a:p>
        </p:txBody>
      </p:sp>
    </p:spTree>
    <p:extLst>
      <p:ext uri="{BB962C8B-B14F-4D97-AF65-F5344CB8AC3E}">
        <p14:creationId xmlns:p14="http://schemas.microsoft.com/office/powerpoint/2010/main" val="780051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99B0F9-5275-4FDD-BFE5-B9E6F2FD770F}" type="slidenum">
              <a:rPr lang="en-US" smtClean="0"/>
              <a:pPr/>
              <a:t>1</a:t>
            </a:fld>
            <a:endParaRPr lang="en-US" dirty="0"/>
          </a:p>
        </p:txBody>
      </p:sp>
    </p:spTree>
    <p:extLst>
      <p:ext uri="{BB962C8B-B14F-4D97-AF65-F5344CB8AC3E}">
        <p14:creationId xmlns:p14="http://schemas.microsoft.com/office/powerpoint/2010/main" val="3227478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99B0F9-5275-4FDD-BFE5-B9E6F2FD770F}" type="slidenum">
              <a:rPr lang="en-US" smtClean="0"/>
              <a:pPr/>
              <a:t>7</a:t>
            </a:fld>
            <a:endParaRPr lang="en-US" dirty="0"/>
          </a:p>
        </p:txBody>
      </p:sp>
    </p:spTree>
    <p:extLst>
      <p:ext uri="{BB962C8B-B14F-4D97-AF65-F5344CB8AC3E}">
        <p14:creationId xmlns:p14="http://schemas.microsoft.com/office/powerpoint/2010/main" val="571431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99B0F9-5275-4FDD-BFE5-B9E6F2FD77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221357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with 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a:xfrm>
            <a:off x="228600" y="228600"/>
            <a:ext cx="5769864"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457200"/>
            <a:ext cx="5257800" cy="612648"/>
          </a:xfrm>
        </p:spPr>
        <p:txBody>
          <a:bodyPr>
            <a:noAutofit/>
          </a:bodyPr>
          <a:lstStyle>
            <a:lvl1pPr>
              <a:lnSpc>
                <a:spcPts val="2300"/>
              </a:lnSpc>
              <a:defRPr baseline="0"/>
            </a:lvl1pPr>
          </a:lstStyle>
          <a:p>
            <a:r>
              <a:rPr lang="en-US" dirty="0"/>
              <a:t>Title image slide — click to edit</a:t>
            </a:r>
            <a:br>
              <a:rPr lang="en-US" dirty="0"/>
            </a:br>
            <a:r>
              <a:rPr lang="en-US" dirty="0"/>
              <a:t>second line if needed </a:t>
            </a:r>
          </a:p>
        </p:txBody>
      </p:sp>
      <p:sp>
        <p:nvSpPr>
          <p:cNvPr id="22" name="Text Placeholder 21"/>
          <p:cNvSpPr>
            <a:spLocks noGrp="1"/>
          </p:cNvSpPr>
          <p:nvPr>
            <p:ph type="body" sz="quarter" idx="15" hasCustomPrompt="1"/>
          </p:nvPr>
        </p:nvSpPr>
        <p:spPr>
          <a:xfrm>
            <a:off x="457200" y="1097280"/>
            <a:ext cx="5257800" cy="502920"/>
          </a:xfrm>
        </p:spPr>
        <p:txBody>
          <a:bodyPr/>
          <a:lstStyle>
            <a:lvl1pPr>
              <a:lnSpc>
                <a:spcPts val="2000"/>
              </a:lnSpc>
              <a:spcAft>
                <a:spcPts val="0"/>
              </a:spcAft>
              <a:defRPr sz="1800" b="0" baseline="0"/>
            </a:lvl1pPr>
          </a:lstStyle>
          <a:p>
            <a:pPr lvl="0"/>
            <a:r>
              <a:rPr lang="en-US" dirty="0"/>
              <a:t>Click to add subhead</a:t>
            </a:r>
          </a:p>
        </p:txBody>
      </p:sp>
      <p:sp>
        <p:nvSpPr>
          <p:cNvPr id="24" name="Text Placeholder 23"/>
          <p:cNvSpPr>
            <a:spLocks noGrp="1"/>
          </p:cNvSpPr>
          <p:nvPr>
            <p:ph type="body" sz="quarter" idx="16" hasCustomPrompt="1"/>
          </p:nvPr>
        </p:nvSpPr>
        <p:spPr>
          <a:xfrm>
            <a:off x="457200" y="2209669"/>
            <a:ext cx="2011680" cy="271081"/>
          </a:xfrm>
        </p:spPr>
        <p:txBody>
          <a:bodyPr/>
          <a:lstStyle>
            <a:lvl1pPr>
              <a:defRPr sz="1200" b="0" baseline="0"/>
            </a:lvl1pPr>
          </a:lstStyle>
          <a:p>
            <a:pPr lvl="0"/>
            <a:r>
              <a:rPr lang="en-US" dirty="0"/>
              <a:t>Insert date</a:t>
            </a:r>
          </a:p>
        </p:txBody>
      </p:sp>
      <p:sp>
        <p:nvSpPr>
          <p:cNvPr id="26" name="Text Placeholder 25"/>
          <p:cNvSpPr>
            <a:spLocks noGrp="1"/>
          </p:cNvSpPr>
          <p:nvPr>
            <p:ph type="body" sz="quarter" idx="17" hasCustomPrompt="1"/>
          </p:nvPr>
        </p:nvSpPr>
        <p:spPr>
          <a:xfrm>
            <a:off x="457200" y="1654457"/>
            <a:ext cx="5257800" cy="527386"/>
          </a:xfrm>
        </p:spPr>
        <p:txBody>
          <a:bodyPr/>
          <a:lstStyle>
            <a:lvl1pPr>
              <a:lnSpc>
                <a:spcPts val="1800"/>
              </a:lnSpc>
              <a:spcAft>
                <a:spcPts val="0"/>
              </a:spcAft>
              <a:defRPr sz="1600" b="0"/>
            </a:lvl1pPr>
          </a:lstStyle>
          <a:p>
            <a:pPr lvl="0"/>
            <a:r>
              <a:rPr lang="en-US" dirty="0"/>
              <a:t>Click to add text</a:t>
            </a:r>
          </a:p>
        </p:txBody>
      </p:sp>
      <p:pic>
        <p:nvPicPr>
          <p:cNvPr id="14" name="Picture 13"/>
          <p:cNvPicPr>
            <a:picLocks noChangeAspect="1"/>
          </p:cNvPicPr>
          <p:nvPr userDrawn="1"/>
        </p:nvPicPr>
        <p:blipFill>
          <a:blip r:embed="rId3" cstate="print"/>
          <a:stretch>
            <a:fillRect/>
          </a:stretch>
        </p:blipFill>
        <p:spPr>
          <a:xfrm>
            <a:off x="5877560" y="6273358"/>
            <a:ext cx="3022600" cy="584200"/>
          </a:xfrm>
          <a:prstGeom prst="rect">
            <a:avLst/>
          </a:prstGeom>
        </p:spPr>
      </p:pic>
      <p:sp>
        <p:nvSpPr>
          <p:cNvPr id="11" name="Footer Placeholder 4 Copyright"/>
          <p:cNvSpPr>
            <a:spLocks noGrp="1"/>
          </p:cNvSpPr>
          <p:nvPr>
            <p:ph type="ftr" sz="quarter" idx="3"/>
          </p:nvPr>
        </p:nvSpPr>
        <p:spPr>
          <a:xfrm>
            <a:off x="457199" y="6515096"/>
            <a:ext cx="2469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a:t>
            </a:r>
            <a:endParaRPr lang="en-US" dirty="0"/>
          </a:p>
        </p:txBody>
      </p:sp>
    </p:spTree>
    <p:extLst>
      <p:ext uri="{BB962C8B-B14F-4D97-AF65-F5344CB8AC3E}">
        <p14:creationId xmlns:p14="http://schemas.microsoft.com/office/powerpoint/2010/main" val="3456336395"/>
      </p:ext>
    </p:extLst>
  </p:cSld>
  <p:clrMapOvr>
    <a:masterClrMapping/>
  </p:clrMapOvr>
  <p:hf hdr="0" dt="0"/>
  <p:extLst>
    <p:ext uri="{DCECCB84-F9BA-43D5-87BE-67443E8EF086}">
      <p15:sldGuideLst xmlns:p15="http://schemas.microsoft.com/office/powerpoint/2012/main">
        <p15:guide id="1" orient="horz" pos="4178"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llout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Content Placeholder 6"/>
          <p:cNvSpPr>
            <a:spLocks noGrp="1"/>
          </p:cNvSpPr>
          <p:nvPr>
            <p:ph sz="quarter" idx="13"/>
          </p:nvPr>
        </p:nvSpPr>
        <p:spPr>
          <a:xfrm>
            <a:off x="457200" y="1524000"/>
            <a:ext cx="4876800" cy="4389120"/>
          </a:xfrm>
        </p:spPr>
        <p:txBody>
          <a:bodyPr/>
          <a:lstStyle>
            <a:lvl1pPr>
              <a:defRPr sz="1800"/>
            </a:lvl1pPr>
            <a:lvl2pPr>
              <a:defRPr sz="1600"/>
            </a:lvl2pPr>
            <a:lvl3pPr>
              <a:buSzPct val="125000"/>
              <a:defRPr/>
            </a:lvl3pPr>
            <a:lvl4pPr>
              <a:buSzPct val="125000"/>
              <a:defRPr/>
            </a:lvl4pPr>
            <a:lvl5pPr>
              <a:buSzPct val="125000"/>
              <a:defRPr/>
            </a:lvl5pPr>
            <a:lvl6pP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quarter" idx="16"/>
          </p:nvPr>
        </p:nvSpPr>
        <p:spPr>
          <a:xfrm>
            <a:off x="5486400" y="1527048"/>
            <a:ext cx="3200400" cy="4038600"/>
          </a:xfrm>
          <a:solidFill>
            <a:srgbClr val="D8D7DF"/>
          </a:solidFill>
        </p:spPr>
        <p:txBody>
          <a:bodyPr/>
          <a:lstStyle/>
          <a:p>
            <a:pPr lvl="0"/>
            <a:r>
              <a:rPr lang="en-US"/>
              <a:t>Edit Master text styles</a:t>
            </a:r>
          </a:p>
        </p:txBody>
      </p:sp>
      <p:sp>
        <p:nvSpPr>
          <p:cNvPr id="14" name="Text Placeholder 13"/>
          <p:cNvSpPr>
            <a:spLocks noGrp="1"/>
          </p:cNvSpPr>
          <p:nvPr>
            <p:ph type="body" sz="quarter" idx="17"/>
          </p:nvPr>
        </p:nvSpPr>
        <p:spPr>
          <a:xfrm>
            <a:off x="5791200" y="2221992"/>
            <a:ext cx="2590800" cy="2731008"/>
          </a:xfrm>
        </p:spPr>
        <p:txBody>
          <a:bodyPr/>
          <a:lstStyle>
            <a:lvl1pPr>
              <a:spcBef>
                <a:spcPts val="0"/>
              </a:spcBef>
              <a:spcAft>
                <a:spcPts val="1000"/>
              </a:spcAft>
              <a:defRPr baseline="0">
                <a:solidFill>
                  <a:schemeClr val="accent1"/>
                </a:solidFill>
                <a:latin typeface="Arial" pitchFamily="34" charset="0"/>
              </a:defRPr>
            </a:lvl1pPr>
            <a:lvl2pPr>
              <a:spcAft>
                <a:spcPts val="400"/>
              </a:spcAft>
              <a:defRPr sz="1600"/>
            </a:lvl2pPr>
          </a:lstStyle>
          <a:p>
            <a:pPr lvl="0"/>
            <a:r>
              <a:rPr lang="en-US"/>
              <a:t>Edit Master text styles</a:t>
            </a:r>
          </a:p>
          <a:p>
            <a:pPr lvl="1"/>
            <a:r>
              <a:rPr lang="en-US"/>
              <a:t>Second level</a:t>
            </a:r>
          </a:p>
        </p:txBody>
      </p:sp>
      <p:sp>
        <p:nvSpPr>
          <p:cNvPr id="11" name="Text Placeholder 12"/>
          <p:cNvSpPr>
            <a:spLocks noGrp="1"/>
          </p:cNvSpPr>
          <p:nvPr>
            <p:ph type="body" sz="quarter" idx="18"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13" name="Straight Connector 12"/>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21"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5"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Content Placeholder 6"/>
          <p:cNvSpPr>
            <a:spLocks noGrp="1"/>
          </p:cNvSpPr>
          <p:nvPr>
            <p:ph sz="quarter" idx="13"/>
          </p:nvPr>
        </p:nvSpPr>
        <p:spPr>
          <a:xfrm>
            <a:off x="457200" y="1524000"/>
            <a:ext cx="3962400" cy="4389120"/>
          </a:xfrm>
        </p:spPr>
        <p:txBody>
          <a:bodyPr/>
          <a:lstStyle>
            <a:lvl1pPr>
              <a:defRPr sz="1800"/>
            </a:lvl1pPr>
            <a:lvl2pPr>
              <a:defRPr sz="1600"/>
            </a:lvl2pPr>
            <a:lvl5pPr>
              <a:defRPr/>
            </a:lvl5pPr>
            <a:lvl6pPr>
              <a:defRPr baseline="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4"/>
          </p:nvPr>
        </p:nvSpPr>
        <p:spPr>
          <a:xfrm>
            <a:off x="4648200" y="1524000"/>
            <a:ext cx="4038600" cy="4389120"/>
          </a:xfrm>
        </p:spPr>
        <p:txBody>
          <a:bodyPr/>
          <a:lstStyle>
            <a:lvl1pPr>
              <a:defRPr sz="1800"/>
            </a:lvl1pPr>
            <a:lvl2pPr>
              <a:defRPr sz="16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2"/>
          <p:cNvSpPr>
            <a:spLocks noGrp="1"/>
          </p:cNvSpPr>
          <p:nvPr>
            <p:ph type="body" sz="quarter" idx="15"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10" name="Straight Connector 9"/>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8"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3"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8" name="Straight Connector 7"/>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5"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0"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6" name="Straight Connector 5"/>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4"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9"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5613"/>
            <a:ext cx="4495800" cy="304800"/>
          </a:xfrm>
        </p:spPr>
        <p:txBody>
          <a:bodyPr/>
          <a:lstStyle>
            <a:lvl1pPr>
              <a:defRPr baseline="0"/>
            </a:lvl1pPr>
          </a:lstStyle>
          <a:p>
            <a:r>
              <a:rPr lang="en-US" dirty="0"/>
              <a:t>Thank you — Click to edit text</a:t>
            </a:r>
          </a:p>
        </p:txBody>
      </p:sp>
      <p:cxnSp>
        <p:nvCxnSpPr>
          <p:cNvPr id="12" name="Straight Connector 11"/>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userDrawn="1"/>
        </p:nvGrpSpPr>
        <p:grpSpPr>
          <a:xfrm>
            <a:off x="6635794" y="3462205"/>
            <a:ext cx="2047958" cy="2157709"/>
            <a:chOff x="457200" y="3682374"/>
            <a:chExt cx="1481138" cy="1560513"/>
          </a:xfrm>
        </p:grpSpPr>
        <p:sp>
          <p:nvSpPr>
            <p:cNvPr id="14" name="Rectangle 255"/>
            <p:cNvSpPr>
              <a:spLocks noChangeArrowheads="1"/>
            </p:cNvSpPr>
            <p:nvPr userDrawn="1"/>
          </p:nvSpPr>
          <p:spPr bwMode="auto">
            <a:xfrm>
              <a:off x="457200" y="3682374"/>
              <a:ext cx="269875" cy="78105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Rectangle 256"/>
            <p:cNvSpPr>
              <a:spLocks noChangeArrowheads="1"/>
            </p:cNvSpPr>
            <p:nvPr userDrawn="1"/>
          </p:nvSpPr>
          <p:spPr bwMode="auto">
            <a:xfrm>
              <a:off x="993775" y="4266574"/>
              <a:ext cx="406400" cy="587375"/>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Rectangle 257"/>
            <p:cNvSpPr>
              <a:spLocks noChangeArrowheads="1"/>
            </p:cNvSpPr>
            <p:nvPr userDrawn="1"/>
          </p:nvSpPr>
          <p:spPr bwMode="auto">
            <a:xfrm>
              <a:off x="1536700" y="3877636"/>
              <a:ext cx="401638" cy="38893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8" name="Rectangle 258"/>
            <p:cNvSpPr>
              <a:spLocks noChangeArrowheads="1"/>
            </p:cNvSpPr>
            <p:nvPr userDrawn="1"/>
          </p:nvSpPr>
          <p:spPr bwMode="auto">
            <a:xfrm>
              <a:off x="592137" y="4658686"/>
              <a:ext cx="131763" cy="19208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9" name="Rectangle 259"/>
            <p:cNvSpPr>
              <a:spLocks noChangeArrowheads="1"/>
            </p:cNvSpPr>
            <p:nvPr userDrawn="1"/>
          </p:nvSpPr>
          <p:spPr bwMode="auto">
            <a:xfrm>
              <a:off x="1265237" y="5047624"/>
              <a:ext cx="541338" cy="195263"/>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grpSp>
      <p:pic>
        <p:nvPicPr>
          <p:cNvPr id="24" name="Picture 23"/>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25"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20" name="Footer Placeholder 3 Copyright"/>
          <p:cNvSpPr>
            <a:spLocks noGrp="1"/>
          </p:cNvSpPr>
          <p:nvPr>
            <p:ph type="ftr" sz="quarter" idx="11"/>
          </p:nvPr>
        </p:nvSpPr>
        <p:spPr>
          <a:xfrm>
            <a:off x="457199" y="6515096"/>
            <a:ext cx="5277853" cy="92333"/>
          </a:xfrm>
        </p:spPr>
        <p:txBody>
          <a:bodyPr/>
          <a:lstStyle>
            <a:lvl1pPr>
              <a:defRPr/>
            </a:lvl1pPr>
          </a:lstStyle>
          <a:p>
            <a:r>
              <a:rPr lang="en-GB" dirty="0"/>
              <a:t>© [yyyy] Willis Towers Watson. All rights reserved. Proprietary and Confidential. For Willis Towers Watson and Willis Towers Watson client use only.</a:t>
            </a:r>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with 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a:xfrm>
            <a:off x="228600" y="228600"/>
            <a:ext cx="5769864"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457200"/>
            <a:ext cx="5257800" cy="612648"/>
          </a:xfrm>
        </p:spPr>
        <p:txBody>
          <a:bodyPr>
            <a:noAutofit/>
          </a:bodyPr>
          <a:lstStyle>
            <a:lvl1pPr>
              <a:lnSpc>
                <a:spcPts val="2300"/>
              </a:lnSpc>
              <a:defRPr baseline="0"/>
            </a:lvl1pPr>
          </a:lstStyle>
          <a:p>
            <a:r>
              <a:rPr lang="en-US" dirty="0"/>
              <a:t>Title image slide — click to edit</a:t>
            </a:r>
            <a:br>
              <a:rPr lang="en-US" dirty="0"/>
            </a:br>
            <a:r>
              <a:rPr lang="en-US" dirty="0"/>
              <a:t>second line if needed </a:t>
            </a:r>
          </a:p>
        </p:txBody>
      </p:sp>
      <p:sp>
        <p:nvSpPr>
          <p:cNvPr id="22" name="Text Placeholder 21"/>
          <p:cNvSpPr>
            <a:spLocks noGrp="1"/>
          </p:cNvSpPr>
          <p:nvPr>
            <p:ph type="body" sz="quarter" idx="15" hasCustomPrompt="1"/>
          </p:nvPr>
        </p:nvSpPr>
        <p:spPr>
          <a:xfrm>
            <a:off x="457200" y="1097280"/>
            <a:ext cx="5257800" cy="502920"/>
          </a:xfrm>
        </p:spPr>
        <p:txBody>
          <a:bodyPr/>
          <a:lstStyle>
            <a:lvl1pPr>
              <a:lnSpc>
                <a:spcPts val="2000"/>
              </a:lnSpc>
              <a:spcAft>
                <a:spcPts val="0"/>
              </a:spcAft>
              <a:defRPr sz="1800" b="0" baseline="0"/>
            </a:lvl1pPr>
          </a:lstStyle>
          <a:p>
            <a:pPr lvl="0"/>
            <a:r>
              <a:rPr lang="en-US" dirty="0"/>
              <a:t>Click to add subhead</a:t>
            </a:r>
          </a:p>
        </p:txBody>
      </p:sp>
      <p:sp>
        <p:nvSpPr>
          <p:cNvPr id="24" name="Text Placeholder 23"/>
          <p:cNvSpPr>
            <a:spLocks noGrp="1"/>
          </p:cNvSpPr>
          <p:nvPr>
            <p:ph type="body" sz="quarter" idx="16" hasCustomPrompt="1"/>
          </p:nvPr>
        </p:nvSpPr>
        <p:spPr>
          <a:xfrm>
            <a:off x="457200" y="2209669"/>
            <a:ext cx="2011680" cy="271081"/>
          </a:xfrm>
        </p:spPr>
        <p:txBody>
          <a:bodyPr/>
          <a:lstStyle>
            <a:lvl1pPr>
              <a:defRPr sz="1200" b="0" baseline="0"/>
            </a:lvl1pPr>
          </a:lstStyle>
          <a:p>
            <a:pPr lvl="0"/>
            <a:r>
              <a:rPr lang="en-US" dirty="0"/>
              <a:t>Insert date</a:t>
            </a:r>
          </a:p>
        </p:txBody>
      </p:sp>
      <p:sp>
        <p:nvSpPr>
          <p:cNvPr id="26" name="Text Placeholder 25"/>
          <p:cNvSpPr>
            <a:spLocks noGrp="1"/>
          </p:cNvSpPr>
          <p:nvPr>
            <p:ph type="body" sz="quarter" idx="17" hasCustomPrompt="1"/>
          </p:nvPr>
        </p:nvSpPr>
        <p:spPr>
          <a:xfrm>
            <a:off x="457200" y="1654457"/>
            <a:ext cx="5257800" cy="527386"/>
          </a:xfrm>
        </p:spPr>
        <p:txBody>
          <a:bodyPr/>
          <a:lstStyle>
            <a:lvl1pPr>
              <a:lnSpc>
                <a:spcPts val="1800"/>
              </a:lnSpc>
              <a:spcAft>
                <a:spcPts val="0"/>
              </a:spcAft>
              <a:defRPr sz="1600" b="0"/>
            </a:lvl1pPr>
          </a:lstStyle>
          <a:p>
            <a:pPr lvl="0"/>
            <a:r>
              <a:rPr lang="en-US" dirty="0"/>
              <a:t>Click to add text</a:t>
            </a:r>
          </a:p>
        </p:txBody>
      </p:sp>
      <p:pic>
        <p:nvPicPr>
          <p:cNvPr id="14" name="Picture 13"/>
          <p:cNvPicPr>
            <a:picLocks noChangeAspect="1"/>
          </p:cNvPicPr>
          <p:nvPr userDrawn="1"/>
        </p:nvPicPr>
        <p:blipFill>
          <a:blip r:embed="rId3" cstate="print"/>
          <a:stretch>
            <a:fillRect/>
          </a:stretch>
        </p:blipFill>
        <p:spPr>
          <a:xfrm>
            <a:off x="5877560" y="6273358"/>
            <a:ext cx="3022600" cy="584200"/>
          </a:xfrm>
          <a:prstGeom prst="rect">
            <a:avLst/>
          </a:prstGeom>
        </p:spPr>
      </p:pic>
      <p:sp>
        <p:nvSpPr>
          <p:cNvPr id="11" name="Footer Placeholder 4 Copyright"/>
          <p:cNvSpPr>
            <a:spLocks noGrp="1"/>
          </p:cNvSpPr>
          <p:nvPr>
            <p:ph type="ftr" sz="quarter" idx="3"/>
          </p:nvPr>
        </p:nvSpPr>
        <p:spPr>
          <a:xfrm>
            <a:off x="457199" y="6515096"/>
            <a:ext cx="2469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a:t>
            </a:r>
            <a:endParaRPr lang="en-US" dirty="0"/>
          </a:p>
        </p:txBody>
      </p:sp>
    </p:spTree>
    <p:extLst>
      <p:ext uri="{BB962C8B-B14F-4D97-AF65-F5344CB8AC3E}">
        <p14:creationId xmlns:p14="http://schemas.microsoft.com/office/powerpoint/2010/main" val="2821530620"/>
      </p:ext>
    </p:extLst>
  </p:cSld>
  <p:clrMapOvr>
    <a:masterClrMapping/>
  </p:clrMapOvr>
  <p:hf hdr="0" dt="0"/>
  <p:extLst>
    <p:ext uri="{DCECCB84-F9BA-43D5-87BE-67443E8EF086}">
      <p15:sldGuideLst xmlns:p15="http://schemas.microsoft.com/office/powerpoint/2012/main">
        <p15:guide id="1" orient="horz" pos="4178">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brand Title with 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5890054" y="6359395"/>
            <a:ext cx="0" cy="320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Picture Placeholder 19"/>
          <p:cNvSpPr>
            <a:spLocks noGrp="1"/>
          </p:cNvSpPr>
          <p:nvPr>
            <p:ph type="pic" sz="quarter" idx="14" hasCustomPrompt="1"/>
          </p:nvPr>
        </p:nvSpPr>
        <p:spPr>
          <a:xfrm>
            <a:off x="3247806" y="6354216"/>
            <a:ext cx="2466975" cy="390196"/>
          </a:xfrm>
        </p:spPr>
        <p:txBody>
          <a:bodyPr anchor="ctr" anchorCtr="0"/>
          <a:lstStyle>
            <a:lvl1pPr algn="ctr">
              <a:defRPr sz="1200"/>
            </a:lvl1pPr>
          </a:lstStyle>
          <a:p>
            <a:r>
              <a:rPr lang="en-US" dirty="0"/>
              <a:t>Click to insert cobrand logo</a:t>
            </a:r>
          </a:p>
        </p:txBody>
      </p:sp>
      <p:sp>
        <p:nvSpPr>
          <p:cNvPr id="15" name="Rectangle 14"/>
          <p:cNvSpPr/>
          <p:nvPr userDrawn="1"/>
        </p:nvSpPr>
        <p:spPr>
          <a:xfrm>
            <a:off x="228600" y="228600"/>
            <a:ext cx="5769864"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p:cNvSpPr>
            <a:spLocks noGrp="1"/>
          </p:cNvSpPr>
          <p:nvPr>
            <p:ph type="title" hasCustomPrompt="1"/>
          </p:nvPr>
        </p:nvSpPr>
        <p:spPr>
          <a:xfrm>
            <a:off x="457200" y="457200"/>
            <a:ext cx="5257800" cy="612648"/>
          </a:xfrm>
        </p:spPr>
        <p:txBody>
          <a:bodyPr>
            <a:noAutofit/>
          </a:bodyPr>
          <a:lstStyle>
            <a:lvl1pPr>
              <a:lnSpc>
                <a:spcPts val="2300"/>
              </a:lnSpc>
              <a:defRPr baseline="0"/>
            </a:lvl1pPr>
          </a:lstStyle>
          <a:p>
            <a:r>
              <a:rPr lang="en-US" dirty="0"/>
              <a:t>Title cobrand image slide — click to edit</a:t>
            </a:r>
            <a:br>
              <a:rPr lang="en-US" dirty="0"/>
            </a:br>
            <a:r>
              <a:rPr lang="en-US" dirty="0"/>
              <a:t>second line if needed </a:t>
            </a:r>
          </a:p>
        </p:txBody>
      </p:sp>
      <p:sp>
        <p:nvSpPr>
          <p:cNvPr id="17" name="Text Placeholder 21"/>
          <p:cNvSpPr>
            <a:spLocks noGrp="1"/>
          </p:cNvSpPr>
          <p:nvPr>
            <p:ph type="body" sz="quarter" idx="15" hasCustomPrompt="1"/>
          </p:nvPr>
        </p:nvSpPr>
        <p:spPr>
          <a:xfrm>
            <a:off x="457200" y="1097280"/>
            <a:ext cx="5257800" cy="502920"/>
          </a:xfrm>
        </p:spPr>
        <p:txBody>
          <a:bodyPr/>
          <a:lstStyle>
            <a:lvl1pPr>
              <a:lnSpc>
                <a:spcPts val="2000"/>
              </a:lnSpc>
              <a:spcAft>
                <a:spcPts val="0"/>
              </a:spcAft>
              <a:defRPr sz="1800" b="0" baseline="0"/>
            </a:lvl1pPr>
          </a:lstStyle>
          <a:p>
            <a:pPr lvl="0"/>
            <a:r>
              <a:rPr lang="en-US" dirty="0"/>
              <a:t>Click to add subhead</a:t>
            </a:r>
          </a:p>
        </p:txBody>
      </p:sp>
      <p:sp>
        <p:nvSpPr>
          <p:cNvPr id="18" name="Text Placeholder 23"/>
          <p:cNvSpPr>
            <a:spLocks noGrp="1"/>
          </p:cNvSpPr>
          <p:nvPr>
            <p:ph type="body" sz="quarter" idx="16" hasCustomPrompt="1"/>
          </p:nvPr>
        </p:nvSpPr>
        <p:spPr>
          <a:xfrm>
            <a:off x="457200" y="2209669"/>
            <a:ext cx="2011680" cy="271081"/>
          </a:xfrm>
        </p:spPr>
        <p:txBody>
          <a:bodyPr/>
          <a:lstStyle>
            <a:lvl1pPr>
              <a:defRPr sz="1200" b="0" baseline="0"/>
            </a:lvl1pPr>
          </a:lstStyle>
          <a:p>
            <a:pPr lvl="0"/>
            <a:r>
              <a:rPr lang="en-US" dirty="0"/>
              <a:t>Insert date</a:t>
            </a:r>
          </a:p>
        </p:txBody>
      </p:sp>
      <p:sp>
        <p:nvSpPr>
          <p:cNvPr id="19" name="Text Placeholder 25"/>
          <p:cNvSpPr>
            <a:spLocks noGrp="1"/>
          </p:cNvSpPr>
          <p:nvPr>
            <p:ph type="body" sz="quarter" idx="17" hasCustomPrompt="1"/>
          </p:nvPr>
        </p:nvSpPr>
        <p:spPr>
          <a:xfrm>
            <a:off x="457200" y="1654457"/>
            <a:ext cx="5257800" cy="527386"/>
          </a:xfrm>
        </p:spPr>
        <p:txBody>
          <a:bodyPr/>
          <a:lstStyle>
            <a:lvl1pPr>
              <a:lnSpc>
                <a:spcPts val="1800"/>
              </a:lnSpc>
              <a:spcAft>
                <a:spcPts val="0"/>
              </a:spcAft>
              <a:defRPr sz="1600" b="0"/>
            </a:lvl1pPr>
          </a:lstStyle>
          <a:p>
            <a:pPr lvl="0"/>
            <a:r>
              <a:rPr lang="en-US" dirty="0"/>
              <a:t>Click to add text</a:t>
            </a:r>
          </a:p>
        </p:txBody>
      </p:sp>
      <p:pic>
        <p:nvPicPr>
          <p:cNvPr id="13" name="Picture 12"/>
          <p:cNvPicPr>
            <a:picLocks noChangeAspect="1"/>
          </p:cNvPicPr>
          <p:nvPr userDrawn="1"/>
        </p:nvPicPr>
        <p:blipFill>
          <a:blip r:embed="rId3" cstate="print"/>
          <a:stretch>
            <a:fillRect/>
          </a:stretch>
        </p:blipFill>
        <p:spPr>
          <a:xfrm>
            <a:off x="5877560" y="6273358"/>
            <a:ext cx="3022600" cy="584200"/>
          </a:xfrm>
          <a:prstGeom prst="rect">
            <a:avLst/>
          </a:prstGeom>
        </p:spPr>
      </p:pic>
      <p:sp>
        <p:nvSpPr>
          <p:cNvPr id="20" name="Footer Placeholder 4 Copyright"/>
          <p:cNvSpPr>
            <a:spLocks noGrp="1"/>
          </p:cNvSpPr>
          <p:nvPr>
            <p:ph type="ftr" sz="quarter" idx="3"/>
          </p:nvPr>
        </p:nvSpPr>
        <p:spPr>
          <a:xfrm>
            <a:off x="457199" y="6515096"/>
            <a:ext cx="2469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a:t>
            </a:r>
            <a:endParaRPr lang="en-US" dirty="0"/>
          </a:p>
        </p:txBody>
      </p:sp>
    </p:spTree>
    <p:extLst>
      <p:ext uri="{BB962C8B-B14F-4D97-AF65-F5344CB8AC3E}">
        <p14:creationId xmlns:p14="http://schemas.microsoft.com/office/powerpoint/2010/main" val="42291042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color">
    <p:bg>
      <p:bgPr>
        <a:solidFill>
          <a:srgbClr val="C8D7DF"/>
        </a:solidFill>
        <a:effectLst/>
      </p:bgPr>
    </p:bg>
    <p:spTree>
      <p:nvGrpSpPr>
        <p:cNvPr id="1" name=""/>
        <p:cNvGrpSpPr/>
        <p:nvPr/>
      </p:nvGrpSpPr>
      <p:grpSpPr>
        <a:xfrm>
          <a:off x="0" y="0"/>
          <a:ext cx="0" cy="0"/>
          <a:chOff x="0" y="0"/>
          <a:chExt cx="0" cy="0"/>
        </a:xfrm>
      </p:grpSpPr>
      <p:sp>
        <p:nvSpPr>
          <p:cNvPr id="9" name="Rectangle 8"/>
          <p:cNvSpPr/>
          <p:nvPr userDrawn="1"/>
        </p:nvSpPr>
        <p:spPr>
          <a:xfrm>
            <a:off x="228600" y="228600"/>
            <a:ext cx="5769864"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457200"/>
            <a:ext cx="5257800" cy="612648"/>
          </a:xfrm>
        </p:spPr>
        <p:txBody>
          <a:bodyPr>
            <a:noAutofit/>
          </a:bodyPr>
          <a:lstStyle>
            <a:lvl1pPr>
              <a:lnSpc>
                <a:spcPts val="2300"/>
              </a:lnSpc>
              <a:defRPr baseline="0"/>
            </a:lvl1pPr>
          </a:lstStyle>
          <a:p>
            <a:r>
              <a:rPr lang="en-US" dirty="0"/>
              <a:t>Title color slide — click to edit</a:t>
            </a:r>
            <a:br>
              <a:rPr lang="en-US" dirty="0"/>
            </a:br>
            <a:r>
              <a:rPr lang="en-US" dirty="0"/>
              <a:t>second line if needed </a:t>
            </a:r>
          </a:p>
        </p:txBody>
      </p:sp>
      <p:sp>
        <p:nvSpPr>
          <p:cNvPr id="22" name="Text Placeholder 21"/>
          <p:cNvSpPr>
            <a:spLocks noGrp="1"/>
          </p:cNvSpPr>
          <p:nvPr>
            <p:ph type="body" sz="quarter" idx="15" hasCustomPrompt="1"/>
          </p:nvPr>
        </p:nvSpPr>
        <p:spPr>
          <a:xfrm>
            <a:off x="457200" y="1097280"/>
            <a:ext cx="5257800" cy="502920"/>
          </a:xfrm>
        </p:spPr>
        <p:txBody>
          <a:bodyPr/>
          <a:lstStyle>
            <a:lvl1pPr>
              <a:lnSpc>
                <a:spcPts val="2000"/>
              </a:lnSpc>
              <a:spcAft>
                <a:spcPts val="0"/>
              </a:spcAft>
              <a:defRPr sz="1800" b="0" baseline="0"/>
            </a:lvl1pPr>
          </a:lstStyle>
          <a:p>
            <a:pPr lvl="0"/>
            <a:r>
              <a:rPr lang="en-US" dirty="0"/>
              <a:t>Click to add subhead</a:t>
            </a:r>
          </a:p>
        </p:txBody>
      </p:sp>
      <p:sp>
        <p:nvSpPr>
          <p:cNvPr id="24" name="Text Placeholder 23"/>
          <p:cNvSpPr>
            <a:spLocks noGrp="1"/>
          </p:cNvSpPr>
          <p:nvPr>
            <p:ph type="body" sz="quarter" idx="16" hasCustomPrompt="1"/>
          </p:nvPr>
        </p:nvSpPr>
        <p:spPr>
          <a:xfrm>
            <a:off x="457200" y="2209669"/>
            <a:ext cx="2011680" cy="271081"/>
          </a:xfrm>
        </p:spPr>
        <p:txBody>
          <a:bodyPr/>
          <a:lstStyle>
            <a:lvl1pPr>
              <a:defRPr sz="1200" b="0" baseline="0"/>
            </a:lvl1pPr>
          </a:lstStyle>
          <a:p>
            <a:pPr lvl="0"/>
            <a:r>
              <a:rPr lang="en-US" dirty="0"/>
              <a:t>Insert date</a:t>
            </a:r>
          </a:p>
        </p:txBody>
      </p:sp>
      <p:sp>
        <p:nvSpPr>
          <p:cNvPr id="26" name="Text Placeholder 25"/>
          <p:cNvSpPr>
            <a:spLocks noGrp="1"/>
          </p:cNvSpPr>
          <p:nvPr>
            <p:ph type="body" sz="quarter" idx="17" hasCustomPrompt="1"/>
          </p:nvPr>
        </p:nvSpPr>
        <p:spPr>
          <a:xfrm>
            <a:off x="457200" y="1654457"/>
            <a:ext cx="5257800" cy="527386"/>
          </a:xfrm>
        </p:spPr>
        <p:txBody>
          <a:bodyPr/>
          <a:lstStyle>
            <a:lvl1pPr>
              <a:lnSpc>
                <a:spcPts val="1800"/>
              </a:lnSpc>
              <a:spcAft>
                <a:spcPts val="0"/>
              </a:spcAft>
              <a:defRPr sz="1600" b="0"/>
            </a:lvl1pPr>
          </a:lstStyle>
          <a:p>
            <a:pPr lvl="0"/>
            <a:r>
              <a:rPr lang="en-US" dirty="0"/>
              <a:t>Click to add text</a:t>
            </a:r>
          </a:p>
        </p:txBody>
      </p:sp>
      <p:sp>
        <p:nvSpPr>
          <p:cNvPr id="10" name="Rectangle 9"/>
          <p:cNvSpPr/>
          <p:nvPr userDrawn="1"/>
        </p:nvSpPr>
        <p:spPr>
          <a:xfrm>
            <a:off x="0" y="6280484"/>
            <a:ext cx="9144000" cy="5775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1" name="Group 10"/>
          <p:cNvGrpSpPr/>
          <p:nvPr userDrawn="1"/>
        </p:nvGrpSpPr>
        <p:grpSpPr>
          <a:xfrm>
            <a:off x="457200" y="3583408"/>
            <a:ext cx="2047958" cy="2157709"/>
            <a:chOff x="457200" y="3682374"/>
            <a:chExt cx="1481138" cy="1560513"/>
          </a:xfrm>
        </p:grpSpPr>
        <p:sp>
          <p:nvSpPr>
            <p:cNvPr id="13" name="Rectangle 255"/>
            <p:cNvSpPr>
              <a:spLocks noChangeArrowheads="1"/>
            </p:cNvSpPr>
            <p:nvPr userDrawn="1"/>
          </p:nvSpPr>
          <p:spPr bwMode="auto">
            <a:xfrm>
              <a:off x="457200" y="3682374"/>
              <a:ext cx="269875" cy="78105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Rectangle 256"/>
            <p:cNvSpPr>
              <a:spLocks noChangeArrowheads="1"/>
            </p:cNvSpPr>
            <p:nvPr userDrawn="1"/>
          </p:nvSpPr>
          <p:spPr bwMode="auto">
            <a:xfrm>
              <a:off x="993775" y="4266574"/>
              <a:ext cx="406400" cy="587375"/>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257"/>
            <p:cNvSpPr>
              <a:spLocks noChangeArrowheads="1"/>
            </p:cNvSpPr>
            <p:nvPr userDrawn="1"/>
          </p:nvSpPr>
          <p:spPr bwMode="auto">
            <a:xfrm>
              <a:off x="1536700" y="3877636"/>
              <a:ext cx="401638" cy="38893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Rectangle 258"/>
            <p:cNvSpPr>
              <a:spLocks noChangeArrowheads="1"/>
            </p:cNvSpPr>
            <p:nvPr userDrawn="1"/>
          </p:nvSpPr>
          <p:spPr bwMode="auto">
            <a:xfrm>
              <a:off x="592137" y="4658686"/>
              <a:ext cx="131763" cy="19208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8" name="Rectangle 259"/>
            <p:cNvSpPr>
              <a:spLocks noChangeArrowheads="1"/>
            </p:cNvSpPr>
            <p:nvPr userDrawn="1"/>
          </p:nvSpPr>
          <p:spPr bwMode="auto">
            <a:xfrm>
              <a:off x="1265237" y="5047624"/>
              <a:ext cx="541338" cy="195263"/>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grpSp>
      <p:pic>
        <p:nvPicPr>
          <p:cNvPr id="19" name="Picture 18"/>
          <p:cNvPicPr>
            <a:picLocks noChangeAspect="1"/>
          </p:cNvPicPr>
          <p:nvPr userDrawn="1"/>
        </p:nvPicPr>
        <p:blipFill>
          <a:blip r:embed="rId2" cstate="print"/>
          <a:stretch>
            <a:fillRect/>
          </a:stretch>
        </p:blipFill>
        <p:spPr>
          <a:xfrm>
            <a:off x="5877560" y="6273358"/>
            <a:ext cx="3022600" cy="584200"/>
          </a:xfrm>
          <a:prstGeom prst="rect">
            <a:avLst/>
          </a:prstGeom>
        </p:spPr>
      </p:pic>
      <p:sp>
        <p:nvSpPr>
          <p:cNvPr id="27" name="Footer Placeholder 4 Copyright"/>
          <p:cNvSpPr>
            <a:spLocks noGrp="1"/>
          </p:cNvSpPr>
          <p:nvPr>
            <p:ph type="ftr" sz="quarter" idx="3"/>
          </p:nvPr>
        </p:nvSpPr>
        <p:spPr>
          <a:xfrm>
            <a:off x="457199" y="6515096"/>
            <a:ext cx="2469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a:t>
            </a:r>
            <a:endParaRPr lang="en-US" dirty="0"/>
          </a:p>
        </p:txBody>
      </p:sp>
      <p:sp>
        <p:nvSpPr>
          <p:cNvPr id="28" name="Rectangle 27"/>
          <p:cNvSpPr/>
          <p:nvPr userDrawn="1"/>
        </p:nvSpPr>
        <p:spPr>
          <a:xfrm>
            <a:off x="457199" y="6400800"/>
            <a:ext cx="878446" cy="92333"/>
          </a:xfrm>
          <a:prstGeom prst="rect">
            <a:avLst/>
          </a:prstGeom>
        </p:spPr>
        <p:txBody>
          <a:bodyPr wrap="none" lIns="0" tIns="0" rIns="0" bIns="0">
            <a:spAutoFit/>
          </a:bodyPr>
          <a:lstStyle/>
          <a:p>
            <a:pPr>
              <a:spcAft>
                <a:spcPts val="200"/>
              </a:spcAft>
            </a:pPr>
            <a:r>
              <a:rPr lang="en-GB" sz="600" b="1" dirty="0">
                <a:solidFill>
                  <a:schemeClr val="accent1"/>
                </a:solidFill>
              </a:rPr>
              <a:t>willistowerswatson.com</a:t>
            </a:r>
          </a:p>
        </p:txBody>
      </p:sp>
    </p:spTree>
    <p:extLst>
      <p:ext uri="{BB962C8B-B14F-4D97-AF65-F5344CB8AC3E}">
        <p14:creationId xmlns:p14="http://schemas.microsoft.com/office/powerpoint/2010/main" val="2062125349"/>
      </p:ext>
    </p:extLst>
  </p:cSld>
  <p:clrMapOvr>
    <a:masterClrMapping/>
  </p:clrMapOvr>
  <p:extLst>
    <p:ext uri="{DCECCB84-F9BA-43D5-87BE-67443E8EF086}">
      <p15:sldGuideLst xmlns:p15="http://schemas.microsoft.com/office/powerpoint/2012/main">
        <p15:guide id="1" orient="horz" pos="4176">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with 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Rectangle 11"/>
          <p:cNvSpPr/>
          <p:nvPr userDrawn="1"/>
        </p:nvSpPr>
        <p:spPr>
          <a:xfrm>
            <a:off x="228600" y="1310177"/>
            <a:ext cx="5090532" cy="14194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p>
        </p:txBody>
      </p:sp>
      <p:sp>
        <p:nvSpPr>
          <p:cNvPr id="16" name="Text Placeholder 12"/>
          <p:cNvSpPr>
            <a:spLocks noGrp="1"/>
          </p:cNvSpPr>
          <p:nvPr>
            <p:ph type="body" sz="quarter" idx="13" hasCustomPrompt="1"/>
          </p:nvPr>
        </p:nvSpPr>
        <p:spPr>
          <a:xfrm>
            <a:off x="457200" y="1938528"/>
            <a:ext cx="4636008" cy="337433"/>
          </a:xfrm>
        </p:spPr>
        <p:txBody>
          <a:bodyPr>
            <a:noAutofit/>
          </a:bodyPr>
          <a:lstStyle>
            <a:lvl1pPr>
              <a:defRPr sz="1800" b="0">
                <a:solidFill>
                  <a:schemeClr val="tx1"/>
                </a:solidFill>
              </a:defRPr>
            </a:lvl1pPr>
          </a:lstStyle>
          <a:p>
            <a:pPr lvl="0"/>
            <a:r>
              <a:rPr lang="en-US" dirty="0"/>
              <a:t>Click to add subheading</a:t>
            </a:r>
          </a:p>
        </p:txBody>
      </p:sp>
      <p:sp>
        <p:nvSpPr>
          <p:cNvPr id="17" name="Title 1"/>
          <p:cNvSpPr>
            <a:spLocks noGrp="1"/>
          </p:cNvSpPr>
          <p:nvPr>
            <p:ph type="title" hasCustomPrompt="1"/>
          </p:nvPr>
        </p:nvSpPr>
        <p:spPr>
          <a:xfrm>
            <a:off x="457200" y="1524001"/>
            <a:ext cx="4636008" cy="381000"/>
          </a:xfrm>
        </p:spPr>
        <p:txBody>
          <a:bodyPr>
            <a:noAutofit/>
          </a:bodyPr>
          <a:lstStyle>
            <a:lvl1pPr>
              <a:defRPr baseline="0"/>
            </a:lvl1pPr>
          </a:lstStyle>
          <a:p>
            <a:r>
              <a:rPr lang="en-US" dirty="0"/>
              <a:t>Divider image slide — click to edit text</a:t>
            </a:r>
          </a:p>
        </p:txBody>
      </p:sp>
      <p:pic>
        <p:nvPicPr>
          <p:cNvPr id="25" name="Picture 24"/>
          <p:cNvPicPr>
            <a:picLocks noChangeAspect="1"/>
          </p:cNvPicPr>
          <p:nvPr userDrawn="1"/>
        </p:nvPicPr>
        <p:blipFill>
          <a:blip r:embed="rId3" cstate="print"/>
          <a:stretch>
            <a:fillRect/>
          </a:stretch>
        </p:blipFill>
        <p:spPr>
          <a:xfrm>
            <a:off x="6675343" y="6300216"/>
            <a:ext cx="1782857" cy="347429"/>
          </a:xfrm>
          <a:prstGeom prst="rect">
            <a:avLst/>
          </a:prstGeom>
        </p:spPr>
      </p:pic>
      <p:sp>
        <p:nvSpPr>
          <p:cNvPr id="26"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4"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1948270807"/>
      </p:ext>
    </p:extLst>
  </p:cSld>
  <p:clrMapOvr>
    <a:masterClrMapping/>
  </p:clrMapOvr>
  <p:hf hdr="0" dt="0"/>
  <p:extLst>
    <p:ext uri="{DCECCB84-F9BA-43D5-87BE-67443E8EF086}">
      <p15:sldGuideLst xmlns:p15="http://schemas.microsoft.com/office/powerpoint/2012/main">
        <p15:guide id="2"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der color">
    <p:bg>
      <p:bgPr>
        <a:solidFill>
          <a:srgbClr val="DDD0CF"/>
        </a:solidFill>
        <a:effectLst/>
      </p:bgPr>
    </p:bg>
    <p:spTree>
      <p:nvGrpSpPr>
        <p:cNvPr id="1" name=""/>
        <p:cNvGrpSpPr/>
        <p:nvPr/>
      </p:nvGrpSpPr>
      <p:grpSpPr>
        <a:xfrm>
          <a:off x="0" y="0"/>
          <a:ext cx="0" cy="0"/>
          <a:chOff x="0" y="0"/>
          <a:chExt cx="0" cy="0"/>
        </a:xfrm>
      </p:grpSpPr>
      <p:sp>
        <p:nvSpPr>
          <p:cNvPr id="22" name="Rectangle 21"/>
          <p:cNvSpPr/>
          <p:nvPr userDrawn="1"/>
        </p:nvSpPr>
        <p:spPr>
          <a:xfrm>
            <a:off x="228600" y="1310177"/>
            <a:ext cx="5090532" cy="14194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p>
        </p:txBody>
      </p:sp>
      <p:sp>
        <p:nvSpPr>
          <p:cNvPr id="11" name="Rectangle 10"/>
          <p:cNvSpPr/>
          <p:nvPr userDrawn="1"/>
        </p:nvSpPr>
        <p:spPr>
          <a:xfrm>
            <a:off x="0" y="6280484"/>
            <a:ext cx="9144000" cy="5775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xt Placeholder 12"/>
          <p:cNvSpPr>
            <a:spLocks noGrp="1"/>
          </p:cNvSpPr>
          <p:nvPr>
            <p:ph type="body" sz="quarter" idx="13" hasCustomPrompt="1"/>
          </p:nvPr>
        </p:nvSpPr>
        <p:spPr>
          <a:xfrm>
            <a:off x="457200" y="1938528"/>
            <a:ext cx="4636008" cy="337433"/>
          </a:xfrm>
        </p:spPr>
        <p:txBody>
          <a:bodyPr>
            <a:noAutofit/>
          </a:bodyPr>
          <a:lstStyle>
            <a:lvl1pPr>
              <a:defRPr sz="1800" b="0">
                <a:solidFill>
                  <a:schemeClr val="tx1"/>
                </a:solidFill>
              </a:defRPr>
            </a:lvl1pPr>
          </a:lstStyle>
          <a:p>
            <a:pPr lvl="0"/>
            <a:r>
              <a:rPr lang="en-US" dirty="0"/>
              <a:t>Click to add subheading</a:t>
            </a:r>
          </a:p>
        </p:txBody>
      </p:sp>
      <p:sp>
        <p:nvSpPr>
          <p:cNvPr id="13" name="Title 1"/>
          <p:cNvSpPr>
            <a:spLocks noGrp="1"/>
          </p:cNvSpPr>
          <p:nvPr>
            <p:ph type="title" hasCustomPrompt="1"/>
          </p:nvPr>
        </p:nvSpPr>
        <p:spPr>
          <a:xfrm>
            <a:off x="457200" y="1524001"/>
            <a:ext cx="4636008" cy="381000"/>
          </a:xfrm>
        </p:spPr>
        <p:txBody>
          <a:bodyPr>
            <a:noAutofit/>
          </a:bodyPr>
          <a:lstStyle>
            <a:lvl1pPr>
              <a:defRPr baseline="0"/>
            </a:lvl1pPr>
          </a:lstStyle>
          <a:p>
            <a:r>
              <a:rPr lang="en-US" dirty="0"/>
              <a:t>Divider color slide — click to edit text</a:t>
            </a:r>
          </a:p>
        </p:txBody>
      </p:sp>
      <p:grpSp>
        <p:nvGrpSpPr>
          <p:cNvPr id="14" name="Group 13"/>
          <p:cNvGrpSpPr/>
          <p:nvPr userDrawn="1"/>
        </p:nvGrpSpPr>
        <p:grpSpPr>
          <a:xfrm>
            <a:off x="457200" y="3829699"/>
            <a:ext cx="1855788" cy="2051050"/>
            <a:chOff x="457200" y="3522663"/>
            <a:chExt cx="1855788" cy="2051050"/>
          </a:xfrm>
        </p:grpSpPr>
        <p:sp>
          <p:nvSpPr>
            <p:cNvPr id="18" name="AutoShape 3"/>
            <p:cNvSpPr>
              <a:spLocks noChangeAspect="1" noChangeArrowheads="1" noTextEdit="1"/>
            </p:cNvSpPr>
            <p:nvPr userDrawn="1"/>
          </p:nvSpPr>
          <p:spPr bwMode="auto">
            <a:xfrm>
              <a:off x="457200" y="3522663"/>
              <a:ext cx="1855788" cy="204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Rectangle 5"/>
            <p:cNvSpPr>
              <a:spLocks noChangeArrowheads="1"/>
            </p:cNvSpPr>
            <p:nvPr userDrawn="1"/>
          </p:nvSpPr>
          <p:spPr bwMode="auto">
            <a:xfrm>
              <a:off x="1879600" y="4954588"/>
              <a:ext cx="285750" cy="2032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Rectangle 6"/>
            <p:cNvSpPr>
              <a:spLocks noChangeArrowheads="1"/>
            </p:cNvSpPr>
            <p:nvPr userDrawn="1"/>
          </p:nvSpPr>
          <p:spPr bwMode="auto">
            <a:xfrm>
              <a:off x="1597025" y="3522663"/>
              <a:ext cx="712788" cy="10287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Rectangle 7"/>
            <p:cNvSpPr>
              <a:spLocks noChangeArrowheads="1"/>
            </p:cNvSpPr>
            <p:nvPr userDrawn="1"/>
          </p:nvSpPr>
          <p:spPr bwMode="auto">
            <a:xfrm>
              <a:off x="1177925" y="3730625"/>
              <a:ext cx="142875" cy="6175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Rectangle 8"/>
            <p:cNvSpPr>
              <a:spLocks noChangeArrowheads="1"/>
            </p:cNvSpPr>
            <p:nvPr userDrawn="1"/>
          </p:nvSpPr>
          <p:spPr bwMode="auto">
            <a:xfrm>
              <a:off x="1309688" y="4543425"/>
              <a:ext cx="147638" cy="4159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Rectangle 26"/>
            <p:cNvSpPr>
              <a:spLocks noChangeArrowheads="1"/>
            </p:cNvSpPr>
            <p:nvPr userDrawn="1"/>
          </p:nvSpPr>
          <p:spPr bwMode="auto">
            <a:xfrm>
              <a:off x="460375" y="4751388"/>
              <a:ext cx="569913" cy="8223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pic>
        <p:nvPicPr>
          <p:cNvPr id="28" name="Picture 27"/>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29"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6"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
        <p:nvSpPr>
          <p:cNvPr id="20" name="Rectangle 19"/>
          <p:cNvSpPr/>
          <p:nvPr userDrawn="1"/>
        </p:nvSpPr>
        <p:spPr>
          <a:xfrm>
            <a:off x="457199" y="6400800"/>
            <a:ext cx="878446" cy="92333"/>
          </a:xfrm>
          <a:prstGeom prst="rect">
            <a:avLst/>
          </a:prstGeom>
        </p:spPr>
        <p:txBody>
          <a:bodyPr wrap="none" lIns="0" tIns="0" rIns="0" bIns="0">
            <a:spAutoFit/>
          </a:bodyPr>
          <a:lstStyle/>
          <a:p>
            <a:pPr>
              <a:spcAft>
                <a:spcPts val="200"/>
              </a:spcAft>
            </a:pPr>
            <a:r>
              <a:rPr lang="en-GB" sz="600" b="1" dirty="0">
                <a:solidFill>
                  <a:schemeClr val="accent1"/>
                </a:solidFill>
              </a:rPr>
              <a:t>willistowerswatson.com</a:t>
            </a:r>
          </a:p>
        </p:txBody>
      </p:sp>
    </p:spTree>
    <p:extLst>
      <p:ext uri="{BB962C8B-B14F-4D97-AF65-F5344CB8AC3E}">
        <p14:creationId xmlns:p14="http://schemas.microsoft.com/office/powerpoint/2010/main" val="1725015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brand Title with 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5890054" y="6359395"/>
            <a:ext cx="0" cy="320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Picture Placeholder 19"/>
          <p:cNvSpPr>
            <a:spLocks noGrp="1"/>
          </p:cNvSpPr>
          <p:nvPr>
            <p:ph type="pic" sz="quarter" idx="14" hasCustomPrompt="1"/>
          </p:nvPr>
        </p:nvSpPr>
        <p:spPr>
          <a:xfrm>
            <a:off x="3247806" y="6354216"/>
            <a:ext cx="2466975" cy="390196"/>
          </a:xfrm>
        </p:spPr>
        <p:txBody>
          <a:bodyPr anchor="ctr" anchorCtr="0"/>
          <a:lstStyle>
            <a:lvl1pPr algn="ctr">
              <a:defRPr sz="1200"/>
            </a:lvl1pPr>
          </a:lstStyle>
          <a:p>
            <a:r>
              <a:rPr lang="en-US" dirty="0"/>
              <a:t>Click to insert cobrand logo</a:t>
            </a:r>
          </a:p>
        </p:txBody>
      </p:sp>
      <p:sp>
        <p:nvSpPr>
          <p:cNvPr id="15" name="Rectangle 14"/>
          <p:cNvSpPr/>
          <p:nvPr userDrawn="1"/>
        </p:nvSpPr>
        <p:spPr>
          <a:xfrm>
            <a:off x="228600" y="228600"/>
            <a:ext cx="5769864"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p:cNvSpPr>
            <a:spLocks noGrp="1"/>
          </p:cNvSpPr>
          <p:nvPr>
            <p:ph type="title" hasCustomPrompt="1"/>
          </p:nvPr>
        </p:nvSpPr>
        <p:spPr>
          <a:xfrm>
            <a:off x="457200" y="457200"/>
            <a:ext cx="5257800" cy="612648"/>
          </a:xfrm>
        </p:spPr>
        <p:txBody>
          <a:bodyPr>
            <a:noAutofit/>
          </a:bodyPr>
          <a:lstStyle>
            <a:lvl1pPr>
              <a:lnSpc>
                <a:spcPts val="2300"/>
              </a:lnSpc>
              <a:defRPr baseline="0"/>
            </a:lvl1pPr>
          </a:lstStyle>
          <a:p>
            <a:r>
              <a:rPr lang="en-US" dirty="0"/>
              <a:t>Title cobrand image slide — click to edit</a:t>
            </a:r>
            <a:br>
              <a:rPr lang="en-US" dirty="0"/>
            </a:br>
            <a:r>
              <a:rPr lang="en-US" dirty="0"/>
              <a:t>second line if needed </a:t>
            </a:r>
          </a:p>
        </p:txBody>
      </p:sp>
      <p:sp>
        <p:nvSpPr>
          <p:cNvPr id="17" name="Text Placeholder 21"/>
          <p:cNvSpPr>
            <a:spLocks noGrp="1"/>
          </p:cNvSpPr>
          <p:nvPr>
            <p:ph type="body" sz="quarter" idx="15" hasCustomPrompt="1"/>
          </p:nvPr>
        </p:nvSpPr>
        <p:spPr>
          <a:xfrm>
            <a:off x="457200" y="1097280"/>
            <a:ext cx="5257800" cy="502920"/>
          </a:xfrm>
        </p:spPr>
        <p:txBody>
          <a:bodyPr/>
          <a:lstStyle>
            <a:lvl1pPr>
              <a:lnSpc>
                <a:spcPts val="2000"/>
              </a:lnSpc>
              <a:spcAft>
                <a:spcPts val="0"/>
              </a:spcAft>
              <a:defRPr sz="1800" b="0" baseline="0"/>
            </a:lvl1pPr>
          </a:lstStyle>
          <a:p>
            <a:pPr lvl="0"/>
            <a:r>
              <a:rPr lang="en-US" dirty="0"/>
              <a:t>Click to add subhead</a:t>
            </a:r>
          </a:p>
        </p:txBody>
      </p:sp>
      <p:sp>
        <p:nvSpPr>
          <p:cNvPr id="18" name="Text Placeholder 23"/>
          <p:cNvSpPr>
            <a:spLocks noGrp="1"/>
          </p:cNvSpPr>
          <p:nvPr>
            <p:ph type="body" sz="quarter" idx="16" hasCustomPrompt="1"/>
          </p:nvPr>
        </p:nvSpPr>
        <p:spPr>
          <a:xfrm>
            <a:off x="457200" y="2209669"/>
            <a:ext cx="2011680" cy="271081"/>
          </a:xfrm>
        </p:spPr>
        <p:txBody>
          <a:bodyPr/>
          <a:lstStyle>
            <a:lvl1pPr>
              <a:defRPr sz="1200" b="0" baseline="0"/>
            </a:lvl1pPr>
          </a:lstStyle>
          <a:p>
            <a:pPr lvl="0"/>
            <a:r>
              <a:rPr lang="en-US" dirty="0"/>
              <a:t>Insert date</a:t>
            </a:r>
          </a:p>
        </p:txBody>
      </p:sp>
      <p:sp>
        <p:nvSpPr>
          <p:cNvPr id="19" name="Text Placeholder 25"/>
          <p:cNvSpPr>
            <a:spLocks noGrp="1"/>
          </p:cNvSpPr>
          <p:nvPr>
            <p:ph type="body" sz="quarter" idx="17" hasCustomPrompt="1"/>
          </p:nvPr>
        </p:nvSpPr>
        <p:spPr>
          <a:xfrm>
            <a:off x="457200" y="1654457"/>
            <a:ext cx="5257800" cy="527386"/>
          </a:xfrm>
        </p:spPr>
        <p:txBody>
          <a:bodyPr/>
          <a:lstStyle>
            <a:lvl1pPr>
              <a:lnSpc>
                <a:spcPts val="1800"/>
              </a:lnSpc>
              <a:spcAft>
                <a:spcPts val="0"/>
              </a:spcAft>
              <a:defRPr sz="1600" b="0"/>
            </a:lvl1pPr>
          </a:lstStyle>
          <a:p>
            <a:pPr lvl="0"/>
            <a:r>
              <a:rPr lang="en-US" dirty="0"/>
              <a:t>Click to add text</a:t>
            </a:r>
          </a:p>
        </p:txBody>
      </p:sp>
      <p:pic>
        <p:nvPicPr>
          <p:cNvPr id="13" name="Picture 12"/>
          <p:cNvPicPr>
            <a:picLocks noChangeAspect="1"/>
          </p:cNvPicPr>
          <p:nvPr userDrawn="1"/>
        </p:nvPicPr>
        <p:blipFill>
          <a:blip r:embed="rId3" cstate="print"/>
          <a:stretch>
            <a:fillRect/>
          </a:stretch>
        </p:blipFill>
        <p:spPr>
          <a:xfrm>
            <a:off x="5877560" y="6273358"/>
            <a:ext cx="3022600" cy="584200"/>
          </a:xfrm>
          <a:prstGeom prst="rect">
            <a:avLst/>
          </a:prstGeom>
        </p:spPr>
      </p:pic>
      <p:sp>
        <p:nvSpPr>
          <p:cNvPr id="20" name="Footer Placeholder 4 Copyright"/>
          <p:cNvSpPr>
            <a:spLocks noGrp="1"/>
          </p:cNvSpPr>
          <p:nvPr>
            <p:ph type="ftr" sz="quarter" idx="3"/>
          </p:nvPr>
        </p:nvSpPr>
        <p:spPr>
          <a:xfrm>
            <a:off x="457199" y="6515096"/>
            <a:ext cx="2469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a:t>
            </a:r>
            <a:endParaRPr lang="en-US" dirty="0"/>
          </a:p>
        </p:txBody>
      </p:sp>
    </p:spTree>
    <p:extLst>
      <p:ext uri="{BB962C8B-B14F-4D97-AF65-F5344CB8AC3E}">
        <p14:creationId xmlns:p14="http://schemas.microsoft.com/office/powerpoint/2010/main" val="11613874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a:t>Click to edit Master title style</a:t>
            </a:r>
            <a:endParaRPr lang="en-US" dirty="0"/>
          </a:p>
        </p:txBody>
      </p:sp>
      <p:sp>
        <p:nvSpPr>
          <p:cNvPr id="8"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12" name="Straight Connector 11"/>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idx="1"/>
          </p:nvPr>
        </p:nvSpPr>
        <p:spPr>
          <a:xfrm>
            <a:off x="457200" y="1524000"/>
            <a:ext cx="8229600" cy="4389120"/>
          </a:xfrm>
        </p:spPr>
        <p:txBody>
          <a:bodyPr/>
          <a:lstStyle>
            <a:lvl1pPr>
              <a:defRPr sz="1800"/>
            </a:lvl1pPr>
            <a:lvl2pPr>
              <a:defRPr sz="1600"/>
            </a:lvl2pPr>
            <a:lvl3pPr>
              <a:buSzPct val="125000"/>
              <a:defRPr/>
            </a:lvl3pPr>
            <a:lvl4pPr>
              <a:buSzPct val="125000"/>
              <a:defRPr/>
            </a:lvl4pPr>
            <a:lvl5pPr>
              <a:buSzPct val="125000"/>
              <a:defRPr baseline="0"/>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3" name="Picture 12"/>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20"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9"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4180563666"/>
      </p:ext>
    </p:extLst>
  </p:cSld>
  <p:clrMapOvr>
    <a:masterClrMapping/>
  </p:clrMapOvr>
  <p:extLst>
    <p:ext uri="{DCECCB84-F9BA-43D5-87BE-67443E8EF086}">
      <p15:sldGuideLst xmlns:p15="http://schemas.microsoft.com/office/powerpoint/2012/main">
        <p15:guide id="1" orient="horz" pos="4104">
          <p15:clr>
            <a:srgbClr val="FBAE40"/>
          </p15:clr>
        </p15:guide>
        <p15:guide id="2" pos="288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with Numb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8" name="Content Placeholder 2"/>
          <p:cNvSpPr>
            <a:spLocks noGrp="1"/>
          </p:cNvSpPr>
          <p:nvPr>
            <p:ph idx="1"/>
          </p:nvPr>
        </p:nvSpPr>
        <p:spPr>
          <a:xfrm>
            <a:off x="457200" y="1524000"/>
            <a:ext cx="8229600" cy="4389120"/>
          </a:xfrm>
        </p:spPr>
        <p:txBody>
          <a:bodyPr/>
          <a:lstStyle>
            <a:lvl1pPr>
              <a:defRPr sz="1800"/>
            </a:lvl1pPr>
            <a:lvl2pPr>
              <a:defRPr sz="1600"/>
            </a:lvl2pPr>
            <a:lvl3pPr marL="233363" indent="-233363">
              <a:buSzPct val="100000"/>
              <a:buFont typeface="+mj-lt"/>
              <a:buAutoNum type="arabicPeriod"/>
              <a:defRPr/>
            </a:lvl3pPr>
            <a:lvl4pPr>
              <a:buSzPct val="125000"/>
              <a:defRPr/>
            </a:lvl4pPr>
            <a:lvl5pPr>
              <a:buSzPct val="125000"/>
              <a:defRPr baseline="0"/>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4"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2"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33982977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readcrum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a:t>Click to edit Master title style</a:t>
            </a:r>
            <a:endParaRPr lang="en-US" dirty="0"/>
          </a:p>
        </p:txBody>
      </p:sp>
      <p:sp>
        <p:nvSpPr>
          <p:cNvPr id="8"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10" name="Content Placeholder 2"/>
          <p:cNvSpPr>
            <a:spLocks noGrp="1"/>
          </p:cNvSpPr>
          <p:nvPr>
            <p:ph idx="1"/>
          </p:nvPr>
        </p:nvSpPr>
        <p:spPr>
          <a:xfrm>
            <a:off x="457200" y="1524000"/>
            <a:ext cx="8229600" cy="4389120"/>
          </a:xfrm>
        </p:spPr>
        <p:txBody>
          <a:bodyPr/>
          <a:lstStyle>
            <a:lvl1pPr>
              <a:defRPr sz="1800"/>
            </a:lvl1pPr>
            <a:lvl2pPr>
              <a:defRPr sz="1600"/>
            </a:lvl2pPr>
            <a:lvl3pPr>
              <a:buSzPct val="125000"/>
              <a:defRPr/>
            </a:lvl3pPr>
            <a:lvl4pPr>
              <a:buSzPct val="125000"/>
              <a:defRPr/>
            </a:lvl4pPr>
            <a:lvl5pPr>
              <a:buSzPct val="125000"/>
              <a:defRPr baseline="0"/>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6"/>
          <p:cNvSpPr>
            <a:spLocks noGrp="1"/>
          </p:cNvSpPr>
          <p:nvPr>
            <p:ph type="body" sz="quarter" idx="14" hasCustomPrompt="1"/>
          </p:nvPr>
        </p:nvSpPr>
        <p:spPr>
          <a:xfrm>
            <a:off x="6572865" y="-977"/>
            <a:ext cx="2106186" cy="230400"/>
          </a:xfrm>
          <a:solidFill>
            <a:schemeClr val="accent1"/>
          </a:solidFill>
        </p:spPr>
        <p:txBody>
          <a:bodyPr anchor="ctr" anchorCtr="0"/>
          <a:lstStyle>
            <a:lvl1pPr algn="ctr">
              <a:defRPr sz="1000" cap="all" baseline="0">
                <a:solidFill>
                  <a:schemeClr val="bg1"/>
                </a:solidFill>
              </a:defRPr>
            </a:lvl1pPr>
          </a:lstStyle>
          <a:p>
            <a:pPr lvl="0"/>
            <a:r>
              <a:rPr lang="en-US" dirty="0"/>
              <a:t>Click to edit text</a:t>
            </a:r>
          </a:p>
        </p:txBody>
      </p:sp>
      <p:cxnSp>
        <p:nvCxnSpPr>
          <p:cNvPr id="14" name="Straight Connector 13"/>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8"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1"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12340532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ograp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9" name="Content Placeholder 8"/>
          <p:cNvSpPr>
            <a:spLocks noGrp="1"/>
          </p:cNvSpPr>
          <p:nvPr>
            <p:ph sz="quarter" idx="14"/>
          </p:nvPr>
        </p:nvSpPr>
        <p:spPr>
          <a:xfrm>
            <a:off x="457200" y="1524000"/>
            <a:ext cx="1524000" cy="1905000"/>
          </a:xfrm>
          <a:solidFill>
            <a:srgbClr val="D8D7DF"/>
          </a:solidFill>
        </p:spPr>
        <p:txBody>
          <a:bodyPr/>
          <a:lstStyle>
            <a:lvl3pPr>
              <a:buSzPct val="125000"/>
              <a:defRPr/>
            </a:lvl3pPr>
            <a:lvl4pPr>
              <a:buSzPct val="125000"/>
              <a:defRPr/>
            </a:lvl4pPr>
            <a:lvl5pPr>
              <a:buSzPct val="125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5"/>
          </p:nvPr>
        </p:nvSpPr>
        <p:spPr>
          <a:xfrm>
            <a:off x="2133600" y="1523999"/>
            <a:ext cx="6553200" cy="4388603"/>
          </a:xfrm>
        </p:spPr>
        <p:txBody>
          <a:bodyPr/>
          <a:lstStyle>
            <a:lvl1pPr marL="0" marR="0" indent="0" algn="l" defTabSz="914400" rtl="0" eaLnBrk="1" fontAlgn="auto" latinLnBrk="0" hangingPunct="1">
              <a:lnSpc>
                <a:spcPct val="100000"/>
              </a:lnSpc>
              <a:spcBef>
                <a:spcPts val="0"/>
              </a:spcBef>
              <a:spcAft>
                <a:spcPts val="350"/>
              </a:spcAft>
              <a:buClrTx/>
              <a:buSzTx/>
              <a:buFontTx/>
              <a:buNone/>
              <a:tabLst/>
              <a:defRPr lang="en-US" sz="1800" dirty="0" smtClean="0"/>
            </a:lvl1pPr>
            <a:lvl2pPr>
              <a:spcBef>
                <a:spcPts val="0"/>
              </a:spcBef>
              <a:spcAft>
                <a:spcPts val="350"/>
              </a:spcAft>
              <a:defRPr lang="en-US" sz="1600" dirty="0" smtClean="0"/>
            </a:lvl2pPr>
            <a:lvl3pPr>
              <a:spcBef>
                <a:spcPts val="0"/>
              </a:spcBef>
              <a:spcAft>
                <a:spcPts val="400"/>
              </a:spcAft>
              <a:buSzPct val="125000"/>
              <a:buFont typeface="Wingdings" pitchFamily="2" charset="2"/>
              <a:buChar char="§"/>
              <a:defRPr lang="en-US" dirty="0" smtClean="0"/>
            </a:lvl3pPr>
            <a:lvl4pPr marL="457200" indent="-228600">
              <a:buClr>
                <a:schemeClr val="tx2"/>
              </a:buClr>
              <a:buSzPct val="125000"/>
              <a:buFont typeface="Wingdings" panose="05000000000000000000" pitchFamily="2" charset="2"/>
              <a:buChar char=""/>
              <a:defRPr/>
            </a:lvl4pPr>
            <a:lvl5pPr>
              <a:buSzPct val="125000"/>
              <a:buFont typeface="Arial" panose="020B0604020202020204" pitchFamily="34" charset="0"/>
              <a:buChar char="˗"/>
              <a:defRPr/>
            </a:lvl5pPr>
            <a:lvl6pPr>
              <a:buSzPct val="125000"/>
              <a:defRPr/>
            </a:lvl6pPr>
            <a:lvl7pPr>
              <a:buSzPct val="125000"/>
              <a:defRPr/>
            </a:lvl7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9"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4"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661705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allout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Content Placeholder 6"/>
          <p:cNvSpPr>
            <a:spLocks noGrp="1"/>
          </p:cNvSpPr>
          <p:nvPr>
            <p:ph sz="quarter" idx="13"/>
          </p:nvPr>
        </p:nvSpPr>
        <p:spPr>
          <a:xfrm>
            <a:off x="457200" y="1524000"/>
            <a:ext cx="4876800" cy="4389120"/>
          </a:xfrm>
        </p:spPr>
        <p:txBody>
          <a:bodyPr/>
          <a:lstStyle>
            <a:lvl1pPr>
              <a:defRPr sz="1800"/>
            </a:lvl1pPr>
            <a:lvl2pPr>
              <a:defRPr sz="1600"/>
            </a:lvl2pPr>
            <a:lvl3pPr>
              <a:buSzPct val="125000"/>
              <a:defRPr/>
            </a:lvl3pPr>
            <a:lvl4pPr>
              <a:buSzPct val="125000"/>
              <a:defRPr/>
            </a:lvl4pPr>
            <a:lvl5pPr>
              <a:buSzPct val="125000"/>
              <a:defRPr/>
            </a:lvl5pPr>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quarter" idx="16"/>
          </p:nvPr>
        </p:nvSpPr>
        <p:spPr>
          <a:xfrm>
            <a:off x="5486400" y="1527048"/>
            <a:ext cx="3200400" cy="4038600"/>
          </a:xfrm>
          <a:solidFill>
            <a:srgbClr val="D8D7DF"/>
          </a:solidFill>
        </p:spPr>
        <p:txBody>
          <a:bodyPr/>
          <a:lstStyle/>
          <a:p>
            <a:pPr lvl="0"/>
            <a:r>
              <a:rPr lang="en-US"/>
              <a:t>Click to edit Master text styles</a:t>
            </a:r>
          </a:p>
        </p:txBody>
      </p:sp>
      <p:sp>
        <p:nvSpPr>
          <p:cNvPr id="14" name="Text Placeholder 13"/>
          <p:cNvSpPr>
            <a:spLocks noGrp="1"/>
          </p:cNvSpPr>
          <p:nvPr>
            <p:ph type="body" sz="quarter" idx="17"/>
          </p:nvPr>
        </p:nvSpPr>
        <p:spPr>
          <a:xfrm>
            <a:off x="5791200" y="2221992"/>
            <a:ext cx="2590800" cy="2731008"/>
          </a:xfrm>
        </p:spPr>
        <p:txBody>
          <a:bodyPr/>
          <a:lstStyle>
            <a:lvl1pPr>
              <a:spcBef>
                <a:spcPts val="0"/>
              </a:spcBef>
              <a:spcAft>
                <a:spcPts val="1000"/>
              </a:spcAft>
              <a:defRPr baseline="0">
                <a:solidFill>
                  <a:schemeClr val="accent1"/>
                </a:solidFill>
                <a:latin typeface="Arial" pitchFamily="34" charset="0"/>
              </a:defRPr>
            </a:lvl1pPr>
            <a:lvl2pPr>
              <a:spcAft>
                <a:spcPts val="400"/>
              </a:spcAft>
              <a:defRPr sz="1600"/>
            </a:lvl2pPr>
          </a:lstStyle>
          <a:p>
            <a:pPr lvl="0"/>
            <a:r>
              <a:rPr lang="en-US"/>
              <a:t>Click to edit Master text styles</a:t>
            </a:r>
          </a:p>
          <a:p>
            <a:pPr lvl="1"/>
            <a:r>
              <a:rPr lang="en-US"/>
              <a:t>Second level</a:t>
            </a:r>
          </a:p>
        </p:txBody>
      </p:sp>
      <p:sp>
        <p:nvSpPr>
          <p:cNvPr id="11" name="Text Placeholder 12"/>
          <p:cNvSpPr>
            <a:spLocks noGrp="1"/>
          </p:cNvSpPr>
          <p:nvPr>
            <p:ph type="body" sz="quarter" idx="18"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13" name="Straight Connector 12"/>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21"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5"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13158099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Content Placeholder 6"/>
          <p:cNvSpPr>
            <a:spLocks noGrp="1"/>
          </p:cNvSpPr>
          <p:nvPr>
            <p:ph sz="quarter" idx="13"/>
          </p:nvPr>
        </p:nvSpPr>
        <p:spPr>
          <a:xfrm>
            <a:off x="457200" y="1524000"/>
            <a:ext cx="3962400" cy="4389120"/>
          </a:xfrm>
        </p:spPr>
        <p:txBody>
          <a:bodyPr/>
          <a:lstStyle>
            <a:lvl1pPr>
              <a:defRPr sz="1800"/>
            </a:lvl1pPr>
            <a:lvl2pPr>
              <a:defRPr sz="1600"/>
            </a:lvl2pPr>
            <a:lvl5pPr>
              <a:defRPr/>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4"/>
          </p:nvPr>
        </p:nvSpPr>
        <p:spPr>
          <a:xfrm>
            <a:off x="4648200" y="1524000"/>
            <a:ext cx="4038600" cy="4389120"/>
          </a:xfrm>
        </p:spPr>
        <p:txBody>
          <a:bodyPr/>
          <a:lstStyle>
            <a:lvl1pPr>
              <a:defRPr sz="1800"/>
            </a:lvl1pPr>
            <a:lvl2pPr>
              <a:defRPr sz="16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2"/>
          <p:cNvSpPr>
            <a:spLocks noGrp="1"/>
          </p:cNvSpPr>
          <p:nvPr>
            <p:ph type="body" sz="quarter" idx="15"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10" name="Straight Connector 9"/>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8"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3"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7219462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8" name="Straight Connector 7"/>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5"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0"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12416717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6" name="Straight Connector 5"/>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4"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9"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14930476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5613"/>
            <a:ext cx="4495800" cy="304800"/>
          </a:xfrm>
        </p:spPr>
        <p:txBody>
          <a:bodyPr/>
          <a:lstStyle>
            <a:lvl1pPr>
              <a:defRPr baseline="0"/>
            </a:lvl1pPr>
          </a:lstStyle>
          <a:p>
            <a:r>
              <a:rPr lang="en-US" dirty="0"/>
              <a:t>Thank you — Click to edit text</a:t>
            </a:r>
          </a:p>
        </p:txBody>
      </p:sp>
      <p:cxnSp>
        <p:nvCxnSpPr>
          <p:cNvPr id="12" name="Straight Connector 11"/>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userDrawn="1"/>
        </p:nvGrpSpPr>
        <p:grpSpPr>
          <a:xfrm>
            <a:off x="6635794" y="3462205"/>
            <a:ext cx="2047958" cy="2157709"/>
            <a:chOff x="457200" y="3682374"/>
            <a:chExt cx="1481138" cy="1560513"/>
          </a:xfrm>
        </p:grpSpPr>
        <p:sp>
          <p:nvSpPr>
            <p:cNvPr id="14" name="Rectangle 255"/>
            <p:cNvSpPr>
              <a:spLocks noChangeArrowheads="1"/>
            </p:cNvSpPr>
            <p:nvPr userDrawn="1"/>
          </p:nvSpPr>
          <p:spPr bwMode="auto">
            <a:xfrm>
              <a:off x="457200" y="3682374"/>
              <a:ext cx="269875" cy="78105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Rectangle 256"/>
            <p:cNvSpPr>
              <a:spLocks noChangeArrowheads="1"/>
            </p:cNvSpPr>
            <p:nvPr userDrawn="1"/>
          </p:nvSpPr>
          <p:spPr bwMode="auto">
            <a:xfrm>
              <a:off x="993775" y="4266574"/>
              <a:ext cx="406400" cy="587375"/>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Rectangle 257"/>
            <p:cNvSpPr>
              <a:spLocks noChangeArrowheads="1"/>
            </p:cNvSpPr>
            <p:nvPr userDrawn="1"/>
          </p:nvSpPr>
          <p:spPr bwMode="auto">
            <a:xfrm>
              <a:off x="1536700" y="3877636"/>
              <a:ext cx="401638" cy="38893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8" name="Rectangle 258"/>
            <p:cNvSpPr>
              <a:spLocks noChangeArrowheads="1"/>
            </p:cNvSpPr>
            <p:nvPr userDrawn="1"/>
          </p:nvSpPr>
          <p:spPr bwMode="auto">
            <a:xfrm>
              <a:off x="592137" y="4658686"/>
              <a:ext cx="131763" cy="19208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9" name="Rectangle 259"/>
            <p:cNvSpPr>
              <a:spLocks noChangeArrowheads="1"/>
            </p:cNvSpPr>
            <p:nvPr userDrawn="1"/>
          </p:nvSpPr>
          <p:spPr bwMode="auto">
            <a:xfrm>
              <a:off x="1265237" y="5047624"/>
              <a:ext cx="541338" cy="195263"/>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grpSp>
      <p:pic>
        <p:nvPicPr>
          <p:cNvPr id="24" name="Picture 23"/>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25"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20" name="Footer Placeholder 3 Copyright"/>
          <p:cNvSpPr>
            <a:spLocks noGrp="1"/>
          </p:cNvSpPr>
          <p:nvPr>
            <p:ph type="ftr" sz="quarter" idx="11"/>
          </p:nvPr>
        </p:nvSpPr>
        <p:spPr>
          <a:xfrm>
            <a:off x="457199" y="6515096"/>
            <a:ext cx="5277853" cy="92333"/>
          </a:xfrm>
        </p:spPr>
        <p:txBody>
          <a:bodyPr/>
          <a:lstStyle>
            <a:lvl1pPr>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148406703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color">
    <p:bg>
      <p:bgPr>
        <a:solidFill>
          <a:srgbClr val="C8D7DF"/>
        </a:solidFill>
        <a:effectLst/>
      </p:bgPr>
    </p:bg>
    <p:spTree>
      <p:nvGrpSpPr>
        <p:cNvPr id="1" name=""/>
        <p:cNvGrpSpPr/>
        <p:nvPr/>
      </p:nvGrpSpPr>
      <p:grpSpPr>
        <a:xfrm>
          <a:off x="0" y="0"/>
          <a:ext cx="0" cy="0"/>
          <a:chOff x="0" y="0"/>
          <a:chExt cx="0" cy="0"/>
        </a:xfrm>
      </p:grpSpPr>
      <p:sp>
        <p:nvSpPr>
          <p:cNvPr id="9" name="Rectangle 8"/>
          <p:cNvSpPr/>
          <p:nvPr userDrawn="1"/>
        </p:nvSpPr>
        <p:spPr>
          <a:xfrm>
            <a:off x="228600" y="228600"/>
            <a:ext cx="5769864"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457200"/>
            <a:ext cx="5257800" cy="612648"/>
          </a:xfrm>
        </p:spPr>
        <p:txBody>
          <a:bodyPr>
            <a:noAutofit/>
          </a:bodyPr>
          <a:lstStyle>
            <a:lvl1pPr>
              <a:lnSpc>
                <a:spcPts val="2300"/>
              </a:lnSpc>
              <a:defRPr baseline="0"/>
            </a:lvl1pPr>
          </a:lstStyle>
          <a:p>
            <a:r>
              <a:rPr lang="en-US" dirty="0"/>
              <a:t>Title color slide — click to edit</a:t>
            </a:r>
            <a:br>
              <a:rPr lang="en-US" dirty="0"/>
            </a:br>
            <a:r>
              <a:rPr lang="en-US" dirty="0"/>
              <a:t>second line if needed </a:t>
            </a:r>
          </a:p>
        </p:txBody>
      </p:sp>
      <p:sp>
        <p:nvSpPr>
          <p:cNvPr id="22" name="Text Placeholder 21"/>
          <p:cNvSpPr>
            <a:spLocks noGrp="1"/>
          </p:cNvSpPr>
          <p:nvPr>
            <p:ph type="body" sz="quarter" idx="15" hasCustomPrompt="1"/>
          </p:nvPr>
        </p:nvSpPr>
        <p:spPr>
          <a:xfrm>
            <a:off x="457200" y="1097280"/>
            <a:ext cx="5257800" cy="502920"/>
          </a:xfrm>
        </p:spPr>
        <p:txBody>
          <a:bodyPr/>
          <a:lstStyle>
            <a:lvl1pPr>
              <a:lnSpc>
                <a:spcPts val="2000"/>
              </a:lnSpc>
              <a:spcAft>
                <a:spcPts val="0"/>
              </a:spcAft>
              <a:defRPr sz="1800" b="0" baseline="0"/>
            </a:lvl1pPr>
          </a:lstStyle>
          <a:p>
            <a:pPr lvl="0"/>
            <a:r>
              <a:rPr lang="en-US" dirty="0"/>
              <a:t>Click to add subhead</a:t>
            </a:r>
          </a:p>
        </p:txBody>
      </p:sp>
      <p:sp>
        <p:nvSpPr>
          <p:cNvPr id="24" name="Text Placeholder 23"/>
          <p:cNvSpPr>
            <a:spLocks noGrp="1"/>
          </p:cNvSpPr>
          <p:nvPr>
            <p:ph type="body" sz="quarter" idx="16" hasCustomPrompt="1"/>
          </p:nvPr>
        </p:nvSpPr>
        <p:spPr>
          <a:xfrm>
            <a:off x="457200" y="2209669"/>
            <a:ext cx="2011680" cy="271081"/>
          </a:xfrm>
        </p:spPr>
        <p:txBody>
          <a:bodyPr/>
          <a:lstStyle>
            <a:lvl1pPr>
              <a:defRPr sz="1200" b="0" baseline="0"/>
            </a:lvl1pPr>
          </a:lstStyle>
          <a:p>
            <a:pPr lvl="0"/>
            <a:r>
              <a:rPr lang="en-US" dirty="0"/>
              <a:t>Insert date</a:t>
            </a:r>
          </a:p>
        </p:txBody>
      </p:sp>
      <p:sp>
        <p:nvSpPr>
          <p:cNvPr id="26" name="Text Placeholder 25"/>
          <p:cNvSpPr>
            <a:spLocks noGrp="1"/>
          </p:cNvSpPr>
          <p:nvPr>
            <p:ph type="body" sz="quarter" idx="17" hasCustomPrompt="1"/>
          </p:nvPr>
        </p:nvSpPr>
        <p:spPr>
          <a:xfrm>
            <a:off x="457200" y="1654457"/>
            <a:ext cx="5257800" cy="527386"/>
          </a:xfrm>
        </p:spPr>
        <p:txBody>
          <a:bodyPr/>
          <a:lstStyle>
            <a:lvl1pPr>
              <a:lnSpc>
                <a:spcPts val="1800"/>
              </a:lnSpc>
              <a:spcAft>
                <a:spcPts val="0"/>
              </a:spcAft>
              <a:defRPr sz="1600" b="0"/>
            </a:lvl1pPr>
          </a:lstStyle>
          <a:p>
            <a:pPr lvl="0"/>
            <a:r>
              <a:rPr lang="en-US" dirty="0"/>
              <a:t>Click to add text</a:t>
            </a:r>
          </a:p>
        </p:txBody>
      </p:sp>
      <p:sp>
        <p:nvSpPr>
          <p:cNvPr id="10" name="Rectangle 9"/>
          <p:cNvSpPr/>
          <p:nvPr userDrawn="1"/>
        </p:nvSpPr>
        <p:spPr>
          <a:xfrm>
            <a:off x="0" y="6280484"/>
            <a:ext cx="9144000" cy="5775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1" name="Group 10"/>
          <p:cNvGrpSpPr/>
          <p:nvPr userDrawn="1"/>
        </p:nvGrpSpPr>
        <p:grpSpPr>
          <a:xfrm>
            <a:off x="457200" y="3583408"/>
            <a:ext cx="2047958" cy="2157709"/>
            <a:chOff x="457200" y="3682374"/>
            <a:chExt cx="1481138" cy="1560513"/>
          </a:xfrm>
        </p:grpSpPr>
        <p:sp>
          <p:nvSpPr>
            <p:cNvPr id="13" name="Rectangle 255"/>
            <p:cNvSpPr>
              <a:spLocks noChangeArrowheads="1"/>
            </p:cNvSpPr>
            <p:nvPr userDrawn="1"/>
          </p:nvSpPr>
          <p:spPr bwMode="auto">
            <a:xfrm>
              <a:off x="457200" y="3682374"/>
              <a:ext cx="269875" cy="78105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Rectangle 256"/>
            <p:cNvSpPr>
              <a:spLocks noChangeArrowheads="1"/>
            </p:cNvSpPr>
            <p:nvPr userDrawn="1"/>
          </p:nvSpPr>
          <p:spPr bwMode="auto">
            <a:xfrm>
              <a:off x="993775" y="4266574"/>
              <a:ext cx="406400" cy="587375"/>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257"/>
            <p:cNvSpPr>
              <a:spLocks noChangeArrowheads="1"/>
            </p:cNvSpPr>
            <p:nvPr userDrawn="1"/>
          </p:nvSpPr>
          <p:spPr bwMode="auto">
            <a:xfrm>
              <a:off x="1536700" y="3877636"/>
              <a:ext cx="401638" cy="38893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Rectangle 258"/>
            <p:cNvSpPr>
              <a:spLocks noChangeArrowheads="1"/>
            </p:cNvSpPr>
            <p:nvPr userDrawn="1"/>
          </p:nvSpPr>
          <p:spPr bwMode="auto">
            <a:xfrm>
              <a:off x="592137" y="4658686"/>
              <a:ext cx="131763" cy="19208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8" name="Rectangle 259"/>
            <p:cNvSpPr>
              <a:spLocks noChangeArrowheads="1"/>
            </p:cNvSpPr>
            <p:nvPr userDrawn="1"/>
          </p:nvSpPr>
          <p:spPr bwMode="auto">
            <a:xfrm>
              <a:off x="1265237" y="5047624"/>
              <a:ext cx="541338" cy="195263"/>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grpSp>
      <p:pic>
        <p:nvPicPr>
          <p:cNvPr id="19" name="Picture 18"/>
          <p:cNvPicPr>
            <a:picLocks noChangeAspect="1"/>
          </p:cNvPicPr>
          <p:nvPr userDrawn="1"/>
        </p:nvPicPr>
        <p:blipFill>
          <a:blip r:embed="rId2" cstate="print"/>
          <a:stretch>
            <a:fillRect/>
          </a:stretch>
        </p:blipFill>
        <p:spPr>
          <a:xfrm>
            <a:off x="5877560" y="6273358"/>
            <a:ext cx="3022600" cy="584200"/>
          </a:xfrm>
          <a:prstGeom prst="rect">
            <a:avLst/>
          </a:prstGeom>
        </p:spPr>
      </p:pic>
      <p:sp>
        <p:nvSpPr>
          <p:cNvPr id="27" name="Footer Placeholder 4 Copyright"/>
          <p:cNvSpPr>
            <a:spLocks noGrp="1"/>
          </p:cNvSpPr>
          <p:nvPr>
            <p:ph type="ftr" sz="quarter" idx="3"/>
          </p:nvPr>
        </p:nvSpPr>
        <p:spPr>
          <a:xfrm>
            <a:off x="457199" y="6515096"/>
            <a:ext cx="2469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a:t>
            </a:r>
            <a:endParaRPr lang="en-US" dirty="0"/>
          </a:p>
        </p:txBody>
      </p:sp>
      <p:sp>
        <p:nvSpPr>
          <p:cNvPr id="28" name="Rectangle 27"/>
          <p:cNvSpPr/>
          <p:nvPr userDrawn="1"/>
        </p:nvSpPr>
        <p:spPr>
          <a:xfrm>
            <a:off x="457199" y="6400800"/>
            <a:ext cx="878446" cy="92333"/>
          </a:xfrm>
          <a:prstGeom prst="rect">
            <a:avLst/>
          </a:prstGeom>
        </p:spPr>
        <p:txBody>
          <a:bodyPr wrap="none" lIns="0" tIns="0" rIns="0" bIns="0">
            <a:spAutoFit/>
          </a:bodyPr>
          <a:lstStyle/>
          <a:p>
            <a:pPr>
              <a:spcAft>
                <a:spcPts val="200"/>
              </a:spcAft>
            </a:pPr>
            <a:r>
              <a:rPr lang="en-GB" sz="600" b="1" dirty="0">
                <a:solidFill>
                  <a:schemeClr val="accent1"/>
                </a:solidFill>
              </a:rPr>
              <a:t>willistowerswatson.com</a:t>
            </a:r>
          </a:p>
        </p:txBody>
      </p:sp>
    </p:spTree>
    <p:extLst>
      <p:ext uri="{BB962C8B-B14F-4D97-AF65-F5344CB8AC3E}">
        <p14:creationId xmlns:p14="http://schemas.microsoft.com/office/powerpoint/2010/main" val="2082299848"/>
      </p:ext>
    </p:extLst>
  </p:cSld>
  <p:clrMapOvr>
    <a:masterClrMapping/>
  </p:clrMapOvr>
  <p:extLst>
    <p:ext uri="{DCECCB84-F9BA-43D5-87BE-67443E8EF086}">
      <p15:sldGuideLst xmlns:p15="http://schemas.microsoft.com/office/powerpoint/2012/main">
        <p15:guide id="1" orient="horz" pos="4176">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with 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Rectangle 11"/>
          <p:cNvSpPr/>
          <p:nvPr userDrawn="1"/>
        </p:nvSpPr>
        <p:spPr>
          <a:xfrm>
            <a:off x="228600" y="1310177"/>
            <a:ext cx="5090532" cy="14194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p>
        </p:txBody>
      </p:sp>
      <p:sp>
        <p:nvSpPr>
          <p:cNvPr id="16" name="Text Placeholder 12"/>
          <p:cNvSpPr>
            <a:spLocks noGrp="1"/>
          </p:cNvSpPr>
          <p:nvPr>
            <p:ph type="body" sz="quarter" idx="13" hasCustomPrompt="1"/>
          </p:nvPr>
        </p:nvSpPr>
        <p:spPr>
          <a:xfrm>
            <a:off x="457200" y="1938528"/>
            <a:ext cx="4636008" cy="337433"/>
          </a:xfrm>
        </p:spPr>
        <p:txBody>
          <a:bodyPr>
            <a:noAutofit/>
          </a:bodyPr>
          <a:lstStyle>
            <a:lvl1pPr>
              <a:defRPr sz="1800" b="0">
                <a:solidFill>
                  <a:schemeClr val="tx1"/>
                </a:solidFill>
              </a:defRPr>
            </a:lvl1pPr>
          </a:lstStyle>
          <a:p>
            <a:pPr lvl="0"/>
            <a:r>
              <a:rPr lang="en-US" dirty="0"/>
              <a:t>Click to add subheading</a:t>
            </a:r>
          </a:p>
        </p:txBody>
      </p:sp>
      <p:sp>
        <p:nvSpPr>
          <p:cNvPr id="17" name="Title 1"/>
          <p:cNvSpPr>
            <a:spLocks noGrp="1"/>
          </p:cNvSpPr>
          <p:nvPr>
            <p:ph type="title" hasCustomPrompt="1"/>
          </p:nvPr>
        </p:nvSpPr>
        <p:spPr>
          <a:xfrm>
            <a:off x="457200" y="1524001"/>
            <a:ext cx="4636008" cy="381000"/>
          </a:xfrm>
        </p:spPr>
        <p:txBody>
          <a:bodyPr>
            <a:noAutofit/>
          </a:bodyPr>
          <a:lstStyle>
            <a:lvl1pPr>
              <a:defRPr baseline="0"/>
            </a:lvl1pPr>
          </a:lstStyle>
          <a:p>
            <a:r>
              <a:rPr lang="en-US" dirty="0"/>
              <a:t>Divider image slide — click to edit text</a:t>
            </a:r>
          </a:p>
        </p:txBody>
      </p:sp>
      <p:pic>
        <p:nvPicPr>
          <p:cNvPr id="25" name="Picture 24"/>
          <p:cNvPicPr>
            <a:picLocks noChangeAspect="1"/>
          </p:cNvPicPr>
          <p:nvPr userDrawn="1"/>
        </p:nvPicPr>
        <p:blipFill>
          <a:blip r:embed="rId3" cstate="print"/>
          <a:stretch>
            <a:fillRect/>
          </a:stretch>
        </p:blipFill>
        <p:spPr>
          <a:xfrm>
            <a:off x="6675343" y="6300216"/>
            <a:ext cx="1782857" cy="347429"/>
          </a:xfrm>
          <a:prstGeom prst="rect">
            <a:avLst/>
          </a:prstGeom>
        </p:spPr>
      </p:pic>
      <p:sp>
        <p:nvSpPr>
          <p:cNvPr id="26"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4"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3301743665"/>
      </p:ext>
    </p:extLst>
  </p:cSld>
  <p:clrMapOvr>
    <a:masterClrMapping/>
  </p:clrMapOvr>
  <p:hf hdr="0" dt="0"/>
  <p:extLst>
    <p:ext uri="{DCECCB84-F9BA-43D5-87BE-67443E8EF086}">
      <p15:sldGuideLst xmlns:p15="http://schemas.microsoft.com/office/powerpoint/2012/main">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color">
    <p:bg>
      <p:bgPr>
        <a:solidFill>
          <a:srgbClr val="DDD0CF"/>
        </a:solidFill>
        <a:effectLst/>
      </p:bgPr>
    </p:bg>
    <p:spTree>
      <p:nvGrpSpPr>
        <p:cNvPr id="1" name=""/>
        <p:cNvGrpSpPr/>
        <p:nvPr/>
      </p:nvGrpSpPr>
      <p:grpSpPr>
        <a:xfrm>
          <a:off x="0" y="0"/>
          <a:ext cx="0" cy="0"/>
          <a:chOff x="0" y="0"/>
          <a:chExt cx="0" cy="0"/>
        </a:xfrm>
      </p:grpSpPr>
      <p:sp>
        <p:nvSpPr>
          <p:cNvPr id="22" name="Rectangle 21"/>
          <p:cNvSpPr/>
          <p:nvPr userDrawn="1"/>
        </p:nvSpPr>
        <p:spPr>
          <a:xfrm>
            <a:off x="228600" y="1310177"/>
            <a:ext cx="5090532" cy="14194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p>
        </p:txBody>
      </p:sp>
      <p:sp>
        <p:nvSpPr>
          <p:cNvPr id="11" name="Rectangle 10"/>
          <p:cNvSpPr/>
          <p:nvPr userDrawn="1"/>
        </p:nvSpPr>
        <p:spPr>
          <a:xfrm>
            <a:off x="0" y="6280484"/>
            <a:ext cx="9144000" cy="5775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xt Placeholder 12"/>
          <p:cNvSpPr>
            <a:spLocks noGrp="1"/>
          </p:cNvSpPr>
          <p:nvPr>
            <p:ph type="body" sz="quarter" idx="13" hasCustomPrompt="1"/>
          </p:nvPr>
        </p:nvSpPr>
        <p:spPr>
          <a:xfrm>
            <a:off x="457200" y="1938528"/>
            <a:ext cx="4636008" cy="337433"/>
          </a:xfrm>
        </p:spPr>
        <p:txBody>
          <a:bodyPr>
            <a:noAutofit/>
          </a:bodyPr>
          <a:lstStyle>
            <a:lvl1pPr>
              <a:defRPr sz="1800" b="0">
                <a:solidFill>
                  <a:schemeClr val="tx1"/>
                </a:solidFill>
              </a:defRPr>
            </a:lvl1pPr>
          </a:lstStyle>
          <a:p>
            <a:pPr lvl="0"/>
            <a:r>
              <a:rPr lang="en-US" dirty="0"/>
              <a:t>Click to add subheading</a:t>
            </a:r>
          </a:p>
        </p:txBody>
      </p:sp>
      <p:sp>
        <p:nvSpPr>
          <p:cNvPr id="13" name="Title 1"/>
          <p:cNvSpPr>
            <a:spLocks noGrp="1"/>
          </p:cNvSpPr>
          <p:nvPr>
            <p:ph type="title" hasCustomPrompt="1"/>
          </p:nvPr>
        </p:nvSpPr>
        <p:spPr>
          <a:xfrm>
            <a:off x="457200" y="1524001"/>
            <a:ext cx="4636008" cy="381000"/>
          </a:xfrm>
        </p:spPr>
        <p:txBody>
          <a:bodyPr>
            <a:noAutofit/>
          </a:bodyPr>
          <a:lstStyle>
            <a:lvl1pPr>
              <a:defRPr baseline="0"/>
            </a:lvl1pPr>
          </a:lstStyle>
          <a:p>
            <a:r>
              <a:rPr lang="en-US" dirty="0"/>
              <a:t>Divider color slide — click to edit text</a:t>
            </a:r>
          </a:p>
        </p:txBody>
      </p:sp>
      <p:grpSp>
        <p:nvGrpSpPr>
          <p:cNvPr id="14" name="Group 13"/>
          <p:cNvGrpSpPr/>
          <p:nvPr userDrawn="1"/>
        </p:nvGrpSpPr>
        <p:grpSpPr>
          <a:xfrm>
            <a:off x="457200" y="3829699"/>
            <a:ext cx="1855788" cy="2051050"/>
            <a:chOff x="457200" y="3522663"/>
            <a:chExt cx="1855788" cy="2051050"/>
          </a:xfrm>
        </p:grpSpPr>
        <p:sp>
          <p:nvSpPr>
            <p:cNvPr id="18" name="AutoShape 3"/>
            <p:cNvSpPr>
              <a:spLocks noChangeAspect="1" noChangeArrowheads="1" noTextEdit="1"/>
            </p:cNvSpPr>
            <p:nvPr userDrawn="1"/>
          </p:nvSpPr>
          <p:spPr bwMode="auto">
            <a:xfrm>
              <a:off x="457200" y="3522663"/>
              <a:ext cx="1855788" cy="204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Rectangle 5"/>
            <p:cNvSpPr>
              <a:spLocks noChangeArrowheads="1"/>
            </p:cNvSpPr>
            <p:nvPr userDrawn="1"/>
          </p:nvSpPr>
          <p:spPr bwMode="auto">
            <a:xfrm>
              <a:off x="1879600" y="4954588"/>
              <a:ext cx="285750" cy="2032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Rectangle 6"/>
            <p:cNvSpPr>
              <a:spLocks noChangeArrowheads="1"/>
            </p:cNvSpPr>
            <p:nvPr userDrawn="1"/>
          </p:nvSpPr>
          <p:spPr bwMode="auto">
            <a:xfrm>
              <a:off x="1597025" y="3522663"/>
              <a:ext cx="712788" cy="10287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Rectangle 7"/>
            <p:cNvSpPr>
              <a:spLocks noChangeArrowheads="1"/>
            </p:cNvSpPr>
            <p:nvPr userDrawn="1"/>
          </p:nvSpPr>
          <p:spPr bwMode="auto">
            <a:xfrm>
              <a:off x="1177925" y="3730625"/>
              <a:ext cx="142875" cy="6175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Rectangle 8"/>
            <p:cNvSpPr>
              <a:spLocks noChangeArrowheads="1"/>
            </p:cNvSpPr>
            <p:nvPr userDrawn="1"/>
          </p:nvSpPr>
          <p:spPr bwMode="auto">
            <a:xfrm>
              <a:off x="1309688" y="4543425"/>
              <a:ext cx="147638" cy="4159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Rectangle 26"/>
            <p:cNvSpPr>
              <a:spLocks noChangeArrowheads="1"/>
            </p:cNvSpPr>
            <p:nvPr userDrawn="1"/>
          </p:nvSpPr>
          <p:spPr bwMode="auto">
            <a:xfrm>
              <a:off x="460375" y="4751388"/>
              <a:ext cx="569913" cy="8223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pic>
        <p:nvPicPr>
          <p:cNvPr id="28" name="Picture 27"/>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29"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6"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
        <p:nvSpPr>
          <p:cNvPr id="20" name="Rectangle 19"/>
          <p:cNvSpPr/>
          <p:nvPr userDrawn="1"/>
        </p:nvSpPr>
        <p:spPr>
          <a:xfrm>
            <a:off x="457199" y="6400800"/>
            <a:ext cx="878446" cy="92333"/>
          </a:xfrm>
          <a:prstGeom prst="rect">
            <a:avLst/>
          </a:prstGeom>
        </p:spPr>
        <p:txBody>
          <a:bodyPr wrap="none" lIns="0" tIns="0" rIns="0" bIns="0">
            <a:spAutoFit/>
          </a:bodyPr>
          <a:lstStyle/>
          <a:p>
            <a:pPr>
              <a:spcAft>
                <a:spcPts val="200"/>
              </a:spcAft>
            </a:pPr>
            <a:r>
              <a:rPr lang="en-GB" sz="600" b="1" dirty="0">
                <a:solidFill>
                  <a:schemeClr val="accent1"/>
                </a:solidFill>
              </a:rPr>
              <a:t>willistowerswatson.com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a:t>Click to edit Master title style</a:t>
            </a:r>
            <a:endParaRPr lang="en-US" dirty="0"/>
          </a:p>
        </p:txBody>
      </p:sp>
      <p:sp>
        <p:nvSpPr>
          <p:cNvPr id="8"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12" name="Straight Connector 11"/>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idx="1"/>
          </p:nvPr>
        </p:nvSpPr>
        <p:spPr>
          <a:xfrm>
            <a:off x="457200" y="1524000"/>
            <a:ext cx="8229600" cy="4389120"/>
          </a:xfrm>
        </p:spPr>
        <p:txBody>
          <a:bodyPr/>
          <a:lstStyle>
            <a:lvl1pPr>
              <a:defRPr sz="1800"/>
            </a:lvl1pPr>
            <a:lvl2pPr>
              <a:defRPr sz="1600"/>
            </a:lvl2pPr>
            <a:lvl3pPr>
              <a:buSzPct val="125000"/>
              <a:defRPr/>
            </a:lvl3pPr>
            <a:lvl4pPr>
              <a:buSzPct val="125000"/>
              <a:defRPr/>
            </a:lvl4pPr>
            <a:lvl5pPr>
              <a:buSzPct val="125000"/>
              <a:defRPr baseline="0"/>
            </a:lvl5pPr>
            <a:lvl6pPr>
              <a:defRPr baseline="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3" name="Picture 12"/>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20"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9"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cSld>
  <p:clrMapOvr>
    <a:masterClrMapping/>
  </p:clrMapOvr>
  <p:extLst>
    <p:ext uri="{DCECCB84-F9BA-43D5-87BE-67443E8EF086}">
      <p15:sldGuideLst xmlns:p15="http://schemas.microsoft.com/office/powerpoint/2012/main">
        <p15:guide id="1" orient="horz" pos="4104"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with Numb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8" name="Content Placeholder 2"/>
          <p:cNvSpPr>
            <a:spLocks noGrp="1"/>
          </p:cNvSpPr>
          <p:nvPr>
            <p:ph idx="1"/>
          </p:nvPr>
        </p:nvSpPr>
        <p:spPr>
          <a:xfrm>
            <a:off x="457200" y="1524000"/>
            <a:ext cx="8229600" cy="4389120"/>
          </a:xfrm>
        </p:spPr>
        <p:txBody>
          <a:bodyPr/>
          <a:lstStyle>
            <a:lvl1pPr>
              <a:defRPr sz="1800"/>
            </a:lvl1pPr>
            <a:lvl2pPr>
              <a:defRPr sz="1600"/>
            </a:lvl2pPr>
            <a:lvl3pPr marL="233363" indent="-233363">
              <a:buSzPct val="100000"/>
              <a:buFont typeface="+mj-lt"/>
              <a:buAutoNum type="arabicPeriod"/>
              <a:defRPr/>
            </a:lvl3pPr>
            <a:lvl4pPr>
              <a:buSzPct val="125000"/>
              <a:defRPr/>
            </a:lvl4pPr>
            <a:lvl5pPr>
              <a:buSzPct val="125000"/>
              <a:defRPr baseline="0"/>
            </a:lvl5pPr>
            <a:lvl6pPr>
              <a:defRPr baseline="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4"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2"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readcrum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a:t>Click to edit Master title style</a:t>
            </a:r>
            <a:endParaRPr lang="en-US" dirty="0"/>
          </a:p>
        </p:txBody>
      </p:sp>
      <p:sp>
        <p:nvSpPr>
          <p:cNvPr id="8"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10" name="Content Placeholder 2"/>
          <p:cNvSpPr>
            <a:spLocks noGrp="1"/>
          </p:cNvSpPr>
          <p:nvPr>
            <p:ph idx="1"/>
          </p:nvPr>
        </p:nvSpPr>
        <p:spPr>
          <a:xfrm>
            <a:off x="457200" y="1524000"/>
            <a:ext cx="8229600" cy="4389120"/>
          </a:xfrm>
        </p:spPr>
        <p:txBody>
          <a:bodyPr/>
          <a:lstStyle>
            <a:lvl1pPr>
              <a:defRPr sz="1800"/>
            </a:lvl1pPr>
            <a:lvl2pPr>
              <a:defRPr sz="1600"/>
            </a:lvl2pPr>
            <a:lvl3pPr>
              <a:buSzPct val="125000"/>
              <a:defRPr/>
            </a:lvl3pPr>
            <a:lvl4pPr>
              <a:buSzPct val="125000"/>
              <a:defRPr/>
            </a:lvl4pPr>
            <a:lvl5pPr>
              <a:buSzPct val="125000"/>
              <a:defRPr baseline="0"/>
            </a:lvl5pPr>
            <a:lvl6pPr>
              <a:defRPr baseline="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6"/>
          <p:cNvSpPr>
            <a:spLocks noGrp="1"/>
          </p:cNvSpPr>
          <p:nvPr>
            <p:ph type="body" sz="quarter" idx="14" hasCustomPrompt="1"/>
          </p:nvPr>
        </p:nvSpPr>
        <p:spPr>
          <a:xfrm>
            <a:off x="6572865" y="-977"/>
            <a:ext cx="2106186" cy="230400"/>
          </a:xfrm>
          <a:solidFill>
            <a:schemeClr val="accent1"/>
          </a:solidFill>
        </p:spPr>
        <p:txBody>
          <a:bodyPr anchor="ctr" anchorCtr="0"/>
          <a:lstStyle>
            <a:lvl1pPr algn="ctr">
              <a:defRPr sz="1000" cap="all" baseline="0">
                <a:solidFill>
                  <a:schemeClr val="bg1"/>
                </a:solidFill>
              </a:defRPr>
            </a:lvl1pPr>
          </a:lstStyle>
          <a:p>
            <a:pPr lvl="0"/>
            <a:r>
              <a:rPr lang="en-US" dirty="0"/>
              <a:t>Click to edit text</a:t>
            </a:r>
          </a:p>
        </p:txBody>
      </p:sp>
      <p:cxnSp>
        <p:nvCxnSpPr>
          <p:cNvPr id="14" name="Straight Connector 13"/>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8"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1"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extLst>
      <p:ext uri="{BB962C8B-B14F-4D97-AF65-F5344CB8AC3E}">
        <p14:creationId xmlns:p14="http://schemas.microsoft.com/office/powerpoint/2010/main" val="2388903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ograp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9" name="Content Placeholder 8"/>
          <p:cNvSpPr>
            <a:spLocks noGrp="1"/>
          </p:cNvSpPr>
          <p:nvPr>
            <p:ph sz="quarter" idx="14"/>
          </p:nvPr>
        </p:nvSpPr>
        <p:spPr>
          <a:xfrm>
            <a:off x="457200" y="1524000"/>
            <a:ext cx="1524000" cy="1905000"/>
          </a:xfrm>
          <a:solidFill>
            <a:srgbClr val="D8D7DF"/>
          </a:solidFill>
        </p:spPr>
        <p:txBody>
          <a:bodyPr/>
          <a:lstStyle>
            <a:lvl3pPr>
              <a:buSzPct val="125000"/>
              <a:defRPr/>
            </a:lvl3pPr>
            <a:lvl4pPr>
              <a:buSzPct val="125000"/>
              <a:defRPr/>
            </a:lvl4pPr>
            <a:lvl5pPr>
              <a:buSzPct val="1250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5"/>
          </p:nvPr>
        </p:nvSpPr>
        <p:spPr>
          <a:xfrm>
            <a:off x="2133600" y="1523999"/>
            <a:ext cx="6553200" cy="4388603"/>
          </a:xfrm>
        </p:spPr>
        <p:txBody>
          <a:bodyPr/>
          <a:lstStyle>
            <a:lvl1pPr marL="0" marR="0" indent="0" algn="l" defTabSz="914400" rtl="0" eaLnBrk="1" fontAlgn="auto" latinLnBrk="0" hangingPunct="1">
              <a:lnSpc>
                <a:spcPct val="100000"/>
              </a:lnSpc>
              <a:spcBef>
                <a:spcPts val="0"/>
              </a:spcBef>
              <a:spcAft>
                <a:spcPts val="350"/>
              </a:spcAft>
              <a:buClrTx/>
              <a:buSzTx/>
              <a:buFontTx/>
              <a:buNone/>
              <a:tabLst/>
              <a:defRPr lang="en-US" sz="1800" dirty="0" smtClean="0"/>
            </a:lvl1pPr>
            <a:lvl2pPr>
              <a:spcBef>
                <a:spcPts val="0"/>
              </a:spcBef>
              <a:spcAft>
                <a:spcPts val="350"/>
              </a:spcAft>
              <a:defRPr lang="en-US" sz="1600" dirty="0" smtClean="0"/>
            </a:lvl2pPr>
            <a:lvl3pPr>
              <a:spcBef>
                <a:spcPts val="0"/>
              </a:spcBef>
              <a:spcAft>
                <a:spcPts val="400"/>
              </a:spcAft>
              <a:buSzPct val="125000"/>
              <a:buFont typeface="Wingdings" pitchFamily="2" charset="2"/>
              <a:buChar char="§"/>
              <a:defRPr lang="en-US" dirty="0" smtClean="0"/>
            </a:lvl3pPr>
            <a:lvl4pPr marL="457200" indent="-228600">
              <a:buClr>
                <a:schemeClr val="tx2"/>
              </a:buClr>
              <a:buSzPct val="125000"/>
              <a:buFont typeface="Wingdings" panose="05000000000000000000" pitchFamily="2" charset="2"/>
              <a:buChar char=""/>
              <a:defRPr/>
            </a:lvl4pPr>
            <a:lvl5pPr>
              <a:buSzPct val="125000"/>
              <a:buFont typeface="Arial" panose="020B0604020202020204" pitchFamily="34" charset="0"/>
              <a:buChar char="˗"/>
              <a:defRPr/>
            </a:lvl5pPr>
            <a:lvl6pPr>
              <a:buSzPct val="125000"/>
              <a:defRPr/>
            </a:lvl6pPr>
            <a:lvl7pPr>
              <a:buSzPct val="125000"/>
              <a:defRPr/>
            </a:lvl7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9"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14"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tags" Target="../tags/tag3.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Box 7"/>
          <p:cNvSpPr txBox="1"/>
          <p:nvPr userDrawn="1">
            <p:custDataLst>
              <p:tags r:id="rId16"/>
            </p:custDataLst>
          </p:nvPr>
        </p:nvSpPr>
        <p:spPr>
          <a:xfrm rot="19906914">
            <a:off x="243577" y="3029257"/>
            <a:ext cx="8514068" cy="1107996"/>
          </a:xfrm>
          <a:prstGeom prst="rect">
            <a:avLst/>
          </a:prstGeom>
          <a:noFill/>
        </p:spPr>
        <p:txBody>
          <a:bodyPr wrap="square" rtlCol="0" anchor="ctr" anchorCtr="0">
            <a:spAutoFit/>
          </a:bodyPr>
          <a:lstStyle/>
          <a:p>
            <a:pPr algn="ctr"/>
            <a:r>
              <a:rPr lang="en-GB" sz="6600" b="1" baseline="0" dirty="0">
                <a:solidFill>
                  <a:srgbClr val="C0C0C0"/>
                </a:solidFill>
              </a:rPr>
              <a:t> </a:t>
            </a:r>
            <a:endParaRPr lang="en-GB" b="1" dirty="0">
              <a:solidFill>
                <a:srgbClr val="C0C0C0"/>
              </a:solidFill>
            </a:endParaRPr>
          </a:p>
        </p:txBody>
      </p:sp>
      <p:sp>
        <p:nvSpPr>
          <p:cNvPr id="2" name="Title Placeholder 1"/>
          <p:cNvSpPr>
            <a:spLocks noGrp="1"/>
          </p:cNvSpPr>
          <p:nvPr>
            <p:ph type="title"/>
          </p:nvPr>
        </p:nvSpPr>
        <p:spPr>
          <a:xfrm>
            <a:off x="457200" y="457200"/>
            <a:ext cx="8229600" cy="30777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524000"/>
            <a:ext cx="8229600" cy="45720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7" name="Footer Placeholder 4 Copyright"/>
          <p:cNvSpPr>
            <a:spLocks noGrp="1"/>
          </p:cNvSpPr>
          <p:nvPr>
            <p:ph type="ftr" sz="quarter" idx="3"/>
          </p:nvPr>
        </p:nvSpPr>
        <p:spPr>
          <a:xfrm>
            <a:off x="457199" y="6515096"/>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
        <p:nvSpPr>
          <p:cNvPr id="9" name="Rectangle 8"/>
          <p:cNvSpPr/>
          <p:nvPr userDrawn="1"/>
        </p:nvSpPr>
        <p:spPr>
          <a:xfrm>
            <a:off x="457199" y="6400800"/>
            <a:ext cx="878446" cy="92333"/>
          </a:xfrm>
          <a:prstGeom prst="rect">
            <a:avLst/>
          </a:prstGeom>
        </p:spPr>
        <p:txBody>
          <a:bodyPr wrap="none" lIns="0" tIns="0" rIns="0" bIns="0">
            <a:spAutoFit/>
          </a:bodyPr>
          <a:lstStyle/>
          <a:p>
            <a:pPr>
              <a:spcAft>
                <a:spcPts val="200"/>
              </a:spcAft>
            </a:pPr>
            <a:r>
              <a:rPr lang="en-GB" sz="600" b="1" dirty="0">
                <a:solidFill>
                  <a:schemeClr val="accent1"/>
                </a:solidFill>
              </a:rPr>
              <a:t>willistowerswatson.com</a:t>
            </a:r>
          </a:p>
        </p:txBody>
      </p:sp>
    </p:spTree>
  </p:cSld>
  <p:clrMap bg1="lt1" tx1="dk1" bg2="lt2" tx2="dk2" accent1="accent1" accent2="accent2" accent3="accent3" accent4="accent4" accent5="accent5" accent6="accent6" hlink="hlink" folHlink="folHlink"/>
  <p:sldLayoutIdLst>
    <p:sldLayoutId id="2147483701" r:id="rId1"/>
    <p:sldLayoutId id="2147483723" r:id="rId2"/>
    <p:sldLayoutId id="2147483729" r:id="rId3"/>
    <p:sldLayoutId id="2147483726" r:id="rId4"/>
    <p:sldLayoutId id="2147483686" r:id="rId5"/>
    <p:sldLayoutId id="2147483696" r:id="rId6"/>
    <p:sldLayoutId id="2147483695" r:id="rId7"/>
    <p:sldLayoutId id="2147483721" r:id="rId8"/>
    <p:sldLayoutId id="2147483688" r:id="rId9"/>
    <p:sldLayoutId id="2147483672" r:id="rId10"/>
    <p:sldLayoutId id="2147483689" r:id="rId11"/>
    <p:sldLayoutId id="2147483690" r:id="rId12"/>
    <p:sldLayoutId id="2147483667" r:id="rId13"/>
    <p:sldLayoutId id="2147483697" r:id="rId14"/>
  </p:sldLayoutIdLst>
  <p:hf hdr="0" dt="0"/>
  <p:txStyles>
    <p:titleStyle>
      <a:lvl1pPr algn="l" defTabSz="914400" rtl="0" eaLnBrk="1" latinLnBrk="0" hangingPunct="1">
        <a:spcBef>
          <a:spcPct val="0"/>
        </a:spcBef>
        <a:buNone/>
        <a:defRPr sz="2000" b="1" kern="1200" baseline="0">
          <a:solidFill>
            <a:srgbClr val="70208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14400" rtl="0" eaLnBrk="1" latinLnBrk="0" hangingPunct="1">
        <a:spcBef>
          <a:spcPts val="0"/>
        </a:spcBef>
        <a:spcAft>
          <a:spcPts val="350"/>
        </a:spcAft>
        <a:buFontTx/>
        <a:buNone/>
        <a:defRPr sz="1800" b="1" kern="1200">
          <a:solidFill>
            <a:schemeClr val="tx1"/>
          </a:solidFill>
          <a:latin typeface="+mn-lt"/>
          <a:ea typeface="+mn-ea"/>
          <a:cs typeface="+mn-cs"/>
        </a:defRPr>
      </a:lvl1pPr>
      <a:lvl2pPr marL="0" indent="0" algn="l" defTabSz="914400" rtl="0" eaLnBrk="1" latinLnBrk="0" hangingPunct="1">
        <a:spcBef>
          <a:spcPts val="0"/>
        </a:spcBef>
        <a:spcAft>
          <a:spcPts val="350"/>
        </a:spcAft>
        <a:buFontTx/>
        <a:buNone/>
        <a:defRPr sz="1600" kern="1200">
          <a:solidFill>
            <a:schemeClr val="tx1"/>
          </a:solidFill>
          <a:latin typeface="+mn-lt"/>
          <a:ea typeface="+mn-ea"/>
          <a:cs typeface="+mn-cs"/>
        </a:defRPr>
      </a:lvl2pPr>
      <a:lvl3pPr marL="228600" indent="-228600" algn="l" defTabSz="914400" rtl="0" eaLnBrk="1" latinLnBrk="0" hangingPunct="1">
        <a:spcBef>
          <a:spcPts val="0"/>
        </a:spcBef>
        <a:spcAft>
          <a:spcPts val="350"/>
        </a:spcAft>
        <a:buClr>
          <a:srgbClr val="702082"/>
        </a:buClr>
        <a:buSzPct val="125000"/>
        <a:buFont typeface="Wingdings" pitchFamily="2" charset="2"/>
        <a:buChar char="§"/>
        <a:defRPr sz="1600" kern="1200" baseline="0">
          <a:solidFill>
            <a:schemeClr val="tx1"/>
          </a:solidFill>
          <a:latin typeface="+mn-lt"/>
          <a:ea typeface="+mn-ea"/>
          <a:cs typeface="+mn-cs"/>
        </a:defRPr>
      </a:lvl3pPr>
      <a:lvl4pPr marL="457200" indent="-228600" algn="l" defTabSz="914400" rtl="0" eaLnBrk="1" latinLnBrk="0" hangingPunct="1">
        <a:spcBef>
          <a:spcPts val="0"/>
        </a:spcBef>
        <a:spcAft>
          <a:spcPts val="280"/>
        </a:spcAft>
        <a:buClr>
          <a:schemeClr val="accent6"/>
        </a:buClr>
        <a:buSzPct val="125000"/>
        <a:buFont typeface="Wingdings" pitchFamily="2" charset="2"/>
        <a:buChar char="§"/>
        <a:defRPr sz="1400" kern="1200">
          <a:solidFill>
            <a:schemeClr val="tx1"/>
          </a:solidFill>
          <a:latin typeface="+mn-lt"/>
          <a:ea typeface="+mn-ea"/>
          <a:cs typeface="+mn-cs"/>
        </a:defRPr>
      </a:lvl4pPr>
      <a:lvl5pPr marL="731520" indent="-228600" algn="l" defTabSz="914400" rtl="0" eaLnBrk="1" latinLnBrk="0" hangingPunct="1">
        <a:spcBef>
          <a:spcPts val="0"/>
        </a:spcBef>
        <a:spcAft>
          <a:spcPts val="280"/>
        </a:spcAft>
        <a:buClr>
          <a:srgbClr val="000000"/>
        </a:buClr>
        <a:buSzPct val="125000"/>
        <a:buFont typeface="Arial" pitchFamily="34" charset="0"/>
        <a:buChar char="̵"/>
        <a:defRPr sz="1200" kern="1200" baseline="0">
          <a:solidFill>
            <a:schemeClr val="tx1"/>
          </a:solidFill>
          <a:latin typeface="+mn-lt"/>
          <a:ea typeface="+mn-ea"/>
          <a:cs typeface="+mn-cs"/>
        </a:defRPr>
      </a:lvl5pPr>
      <a:lvl6pPr marL="1005840" indent="-228600" algn="l" defTabSz="914400" rtl="0" eaLnBrk="1" latinLnBrk="0" hangingPunct="1">
        <a:spcBef>
          <a:spcPts val="0"/>
        </a:spcBef>
        <a:spcAft>
          <a:spcPts val="240"/>
        </a:spcAft>
        <a:buClr>
          <a:srgbClr val="000000"/>
        </a:buClr>
        <a:buFont typeface="Arial" pitchFamily="34" charset="0"/>
        <a:buChar char="̵"/>
        <a:defRPr sz="1100" kern="1200" baseline="0">
          <a:solidFill>
            <a:schemeClr val="tx1"/>
          </a:solidFill>
          <a:latin typeface="+mn-lt"/>
          <a:ea typeface="+mn-ea"/>
          <a:cs typeface="+mn-cs"/>
        </a:defRPr>
      </a:lvl6pPr>
      <a:lvl7pPr marL="1280160" indent="-228600" algn="l" defTabSz="914400" rtl="0" eaLnBrk="1" latinLnBrk="0" hangingPunct="1">
        <a:spcBef>
          <a:spcPts val="0"/>
        </a:spcBef>
        <a:spcAft>
          <a:spcPts val="240"/>
        </a:spcAft>
        <a:buClr>
          <a:srgbClr val="000000"/>
        </a:buClr>
        <a:buFont typeface="Arial" pitchFamily="34" charset="0"/>
        <a:buChar char="̵"/>
        <a:defRPr sz="11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04"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Box 7"/>
          <p:cNvSpPr txBox="1"/>
          <p:nvPr userDrawn="1">
            <p:custDataLst>
              <p:tags r:id="rId16"/>
            </p:custDataLst>
          </p:nvPr>
        </p:nvSpPr>
        <p:spPr>
          <a:xfrm rot="19906914">
            <a:off x="243577" y="3029257"/>
            <a:ext cx="8514068" cy="1107996"/>
          </a:xfrm>
          <a:prstGeom prst="rect">
            <a:avLst/>
          </a:prstGeom>
          <a:noFill/>
        </p:spPr>
        <p:txBody>
          <a:bodyPr wrap="square" rtlCol="0" anchor="ctr" anchorCtr="0">
            <a:spAutoFit/>
          </a:bodyPr>
          <a:lstStyle/>
          <a:p>
            <a:pPr algn="ctr"/>
            <a:r>
              <a:rPr lang="en-GB" sz="6600" b="1" baseline="0" dirty="0">
                <a:solidFill>
                  <a:srgbClr val="C0C0C0"/>
                </a:solidFill>
              </a:rPr>
              <a:t> </a:t>
            </a:r>
            <a:endParaRPr lang="en-GB" b="1" dirty="0">
              <a:solidFill>
                <a:srgbClr val="C0C0C0"/>
              </a:solidFill>
            </a:endParaRPr>
          </a:p>
        </p:txBody>
      </p:sp>
      <p:sp>
        <p:nvSpPr>
          <p:cNvPr id="2" name="Title Placeholder 1"/>
          <p:cNvSpPr>
            <a:spLocks noGrp="1"/>
          </p:cNvSpPr>
          <p:nvPr>
            <p:ph type="title"/>
          </p:nvPr>
        </p:nvSpPr>
        <p:spPr>
          <a:xfrm>
            <a:off x="457200" y="457200"/>
            <a:ext cx="8229600" cy="30777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524000"/>
            <a:ext cx="8229600" cy="4572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7" name="Footer Placeholder 4 Copyright"/>
          <p:cNvSpPr>
            <a:spLocks noGrp="1"/>
          </p:cNvSpPr>
          <p:nvPr>
            <p:ph type="ftr" sz="quarter" idx="3"/>
          </p:nvPr>
        </p:nvSpPr>
        <p:spPr>
          <a:xfrm>
            <a:off x="457199" y="6515096"/>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a:t>© [yyyy] Willis Towers Watson. All rights reserved. Proprietary and Confidential. For Willis Towers Watson and Willis Towers Watson client use only.</a:t>
            </a:r>
            <a:endParaRPr lang="en-US" dirty="0"/>
          </a:p>
        </p:txBody>
      </p:sp>
      <p:sp>
        <p:nvSpPr>
          <p:cNvPr id="9" name="Rectangle 8"/>
          <p:cNvSpPr/>
          <p:nvPr userDrawn="1"/>
        </p:nvSpPr>
        <p:spPr>
          <a:xfrm>
            <a:off x="457199" y="6400800"/>
            <a:ext cx="878446" cy="92333"/>
          </a:xfrm>
          <a:prstGeom prst="rect">
            <a:avLst/>
          </a:prstGeom>
        </p:spPr>
        <p:txBody>
          <a:bodyPr wrap="none" lIns="0" tIns="0" rIns="0" bIns="0">
            <a:spAutoFit/>
          </a:bodyPr>
          <a:lstStyle/>
          <a:p>
            <a:pPr>
              <a:spcAft>
                <a:spcPts val="200"/>
              </a:spcAft>
            </a:pPr>
            <a:r>
              <a:rPr lang="en-GB" sz="600" b="1" dirty="0">
                <a:solidFill>
                  <a:schemeClr val="accent1"/>
                </a:solidFill>
              </a:rPr>
              <a:t>willistowerswatson.com</a:t>
            </a:r>
          </a:p>
        </p:txBody>
      </p:sp>
    </p:spTree>
    <p:extLst>
      <p:ext uri="{BB962C8B-B14F-4D97-AF65-F5344CB8AC3E}">
        <p14:creationId xmlns:p14="http://schemas.microsoft.com/office/powerpoint/2010/main" val="2568387610"/>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Lst>
  <p:hf hdr="0" dt="0"/>
  <p:txStyles>
    <p:titleStyle>
      <a:lvl1pPr algn="l" defTabSz="914400" rtl="0" eaLnBrk="1" latinLnBrk="0" hangingPunct="1">
        <a:spcBef>
          <a:spcPct val="0"/>
        </a:spcBef>
        <a:buNone/>
        <a:defRPr sz="2000" b="1" kern="1200" baseline="0">
          <a:solidFill>
            <a:srgbClr val="70208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14400" rtl="0" eaLnBrk="1" latinLnBrk="0" hangingPunct="1">
        <a:spcBef>
          <a:spcPts val="0"/>
        </a:spcBef>
        <a:spcAft>
          <a:spcPts val="350"/>
        </a:spcAft>
        <a:buFontTx/>
        <a:buNone/>
        <a:defRPr sz="1800" b="1" kern="1200">
          <a:solidFill>
            <a:schemeClr val="tx1"/>
          </a:solidFill>
          <a:latin typeface="+mn-lt"/>
          <a:ea typeface="+mn-ea"/>
          <a:cs typeface="+mn-cs"/>
        </a:defRPr>
      </a:lvl1pPr>
      <a:lvl2pPr marL="0" indent="0" algn="l" defTabSz="914400" rtl="0" eaLnBrk="1" latinLnBrk="0" hangingPunct="1">
        <a:spcBef>
          <a:spcPts val="0"/>
        </a:spcBef>
        <a:spcAft>
          <a:spcPts val="350"/>
        </a:spcAft>
        <a:buFontTx/>
        <a:buNone/>
        <a:defRPr sz="1600" kern="1200">
          <a:solidFill>
            <a:schemeClr val="tx1"/>
          </a:solidFill>
          <a:latin typeface="+mn-lt"/>
          <a:ea typeface="+mn-ea"/>
          <a:cs typeface="+mn-cs"/>
        </a:defRPr>
      </a:lvl2pPr>
      <a:lvl3pPr marL="228600" indent="-228600" algn="l" defTabSz="914400" rtl="0" eaLnBrk="1" latinLnBrk="0" hangingPunct="1">
        <a:spcBef>
          <a:spcPts val="0"/>
        </a:spcBef>
        <a:spcAft>
          <a:spcPts val="350"/>
        </a:spcAft>
        <a:buClr>
          <a:srgbClr val="702082"/>
        </a:buClr>
        <a:buSzPct val="125000"/>
        <a:buFont typeface="Wingdings" pitchFamily="2" charset="2"/>
        <a:buChar char="§"/>
        <a:defRPr sz="1600" kern="1200" baseline="0">
          <a:solidFill>
            <a:schemeClr val="tx1"/>
          </a:solidFill>
          <a:latin typeface="+mn-lt"/>
          <a:ea typeface="+mn-ea"/>
          <a:cs typeface="+mn-cs"/>
        </a:defRPr>
      </a:lvl3pPr>
      <a:lvl4pPr marL="457200" indent="-228600" algn="l" defTabSz="914400" rtl="0" eaLnBrk="1" latinLnBrk="0" hangingPunct="1">
        <a:spcBef>
          <a:spcPts val="0"/>
        </a:spcBef>
        <a:spcAft>
          <a:spcPts val="280"/>
        </a:spcAft>
        <a:buClr>
          <a:schemeClr val="accent6"/>
        </a:buClr>
        <a:buSzPct val="125000"/>
        <a:buFont typeface="Wingdings" pitchFamily="2" charset="2"/>
        <a:buChar char="§"/>
        <a:defRPr sz="1400" kern="1200">
          <a:solidFill>
            <a:schemeClr val="tx1"/>
          </a:solidFill>
          <a:latin typeface="+mn-lt"/>
          <a:ea typeface="+mn-ea"/>
          <a:cs typeface="+mn-cs"/>
        </a:defRPr>
      </a:lvl4pPr>
      <a:lvl5pPr marL="731520" indent="-228600" algn="l" defTabSz="914400" rtl="0" eaLnBrk="1" latinLnBrk="0" hangingPunct="1">
        <a:spcBef>
          <a:spcPts val="0"/>
        </a:spcBef>
        <a:spcAft>
          <a:spcPts val="280"/>
        </a:spcAft>
        <a:buClr>
          <a:srgbClr val="000000"/>
        </a:buClr>
        <a:buSzPct val="125000"/>
        <a:buFont typeface="Arial" pitchFamily="34" charset="0"/>
        <a:buChar char="̵"/>
        <a:defRPr sz="1200" kern="1200" baseline="0">
          <a:solidFill>
            <a:schemeClr val="tx1"/>
          </a:solidFill>
          <a:latin typeface="+mn-lt"/>
          <a:ea typeface="+mn-ea"/>
          <a:cs typeface="+mn-cs"/>
        </a:defRPr>
      </a:lvl5pPr>
      <a:lvl6pPr marL="1005840" indent="-228600" algn="l" defTabSz="914400" rtl="0" eaLnBrk="1" latinLnBrk="0" hangingPunct="1">
        <a:spcBef>
          <a:spcPts val="0"/>
        </a:spcBef>
        <a:spcAft>
          <a:spcPts val="240"/>
        </a:spcAft>
        <a:buClr>
          <a:srgbClr val="000000"/>
        </a:buClr>
        <a:buFont typeface="Arial" pitchFamily="34" charset="0"/>
        <a:buChar char="̵"/>
        <a:defRPr sz="1100" kern="1200" baseline="0">
          <a:solidFill>
            <a:schemeClr val="tx1"/>
          </a:solidFill>
          <a:latin typeface="+mn-lt"/>
          <a:ea typeface="+mn-ea"/>
          <a:cs typeface="+mn-cs"/>
        </a:defRPr>
      </a:lvl6pPr>
      <a:lvl7pPr marL="1280160" indent="-228600" algn="l" defTabSz="914400" rtl="0" eaLnBrk="1" latinLnBrk="0" hangingPunct="1">
        <a:spcBef>
          <a:spcPts val="0"/>
        </a:spcBef>
        <a:spcAft>
          <a:spcPts val="240"/>
        </a:spcAft>
        <a:buClr>
          <a:srgbClr val="000000"/>
        </a:buClr>
        <a:buFont typeface="Arial" pitchFamily="34" charset="0"/>
        <a:buChar char="̵"/>
        <a:defRPr sz="11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04">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tags" Target="../tags/tag6.xml"/><Relationship Id="rId7" Type="http://schemas.openxmlformats.org/officeDocument/2006/relationships/notesSlide" Target="../notesSlides/notesSlide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slideLayout" Target="../slideLayouts/slideLayout1.xml"/><Relationship Id="rId5" Type="http://schemas.openxmlformats.org/officeDocument/2006/relationships/tags" Target="../tags/tag8.xml"/><Relationship Id="rId4" Type="http://schemas.openxmlformats.org/officeDocument/2006/relationships/tags" Target="../tags/tag7.xml"/></Relationships>
</file>

<file path=ppt/slides/_rels/slide2.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slideLayout" Target="../slideLayouts/slideLayout6.xml"/><Relationship Id="rId4" Type="http://schemas.openxmlformats.org/officeDocument/2006/relationships/tags" Target="../tags/tag12.xml"/></Relationships>
</file>

<file path=ppt/slides/_rels/slide3.xml.rels><?xml version="1.0" encoding="UTF-8" standalone="yes"?>
<Relationships xmlns="http://schemas.openxmlformats.org/package/2006/relationships"><Relationship Id="rId8" Type="http://schemas.openxmlformats.org/officeDocument/2006/relationships/hyperlink" Target="mailto:contact@helloheartapp.com" TargetMode="External"/><Relationship Id="rId13" Type="http://schemas.openxmlformats.org/officeDocument/2006/relationships/hyperlink" Target="https://apps.apple.com/us/app/carrot-fit/id769155678" TargetMode="External"/><Relationship Id="rId3" Type="http://schemas.openxmlformats.org/officeDocument/2006/relationships/tags" Target="../tags/tag15.xml"/><Relationship Id="rId7" Type="http://schemas.openxmlformats.org/officeDocument/2006/relationships/hyperlink" Target="https://info.virtudent.com/e/797523/teledentistry/knyh/51922322?h=242efvleNXhZF0yTHTqBZ3yNDLm1FC9pP5BEPicQ42E" TargetMode="External"/><Relationship Id="rId12" Type="http://schemas.openxmlformats.org/officeDocument/2006/relationships/hyperlink" Target="https://www.walkingspree.com/about-walkingspree/" TargetMode="Externa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7.svg"/><Relationship Id="rId11" Type="http://schemas.openxmlformats.org/officeDocument/2006/relationships/hyperlink" Target="https://www.kaiahealth.com/solutions/msk/for-employers/?utm_term=kaia&amp;utm_campaign=B2B_US_P_B_GEN_E_22.11.2019&amp;utm_source=adwords&amp;utm_medium=ppc&amp;hsa_acc=5196621035&amp;hsa_cam=8189304612&amp;hsa_grp=84610610837&amp;hsa_ad=398717138329&amp;hsa_src=g&amp;hsa_tgt=kwd-354560315&amp;hsa_kw=kaia&amp;hsa_mt=e&amp;hsa_net=adwords&amp;hsa_ver=3&amp;gclid=CjwKCAjwsMzzBRACEiwAx4lLG1WOKf1Aeprm4na99Isi-B3eDP1sVvFMgM6bSIU78xWV0q4aXfYWkxoCkFYQAvD_BwE" TargetMode="External"/><Relationship Id="rId5" Type="http://schemas.openxmlformats.org/officeDocument/2006/relationships/image" Target="../media/image6.png"/><Relationship Id="rId10" Type="http://schemas.openxmlformats.org/officeDocument/2006/relationships/hyperlink" Target="https://www.simpletherapy.com/?utm_campaign=COVID-19%20Support&amp;utm_source=hs_email&amp;utm_medium=email&amp;utm_content=84797740&amp;_hsenc=p2ANqtz-8rYj-GlkaTUQWJNzzLlt6FFo4UrqwUBbeB2gZbyk8xR3RgPJm1tOBtZoGQ7_KbyK9wdUayNFO1Ff3QHzK_hfPPIoIHBR7faAmXV8W1qsCijNs8wXA&amp;_hsmi=84797740" TargetMode="External"/><Relationship Id="rId4" Type="http://schemas.openxmlformats.org/officeDocument/2006/relationships/slideLayout" Target="../slideLayouts/slideLayout6.xml"/><Relationship Id="rId9" Type="http://schemas.openxmlformats.org/officeDocument/2006/relationships/hyperlink" Target="https://www.healthcheck360.com/en/covid-19?utm_campaign=Marketing&amp;utm_medium=email&amp;_hsmi=84947174&amp;_hsenc=p2ANqtz-_P0CwpAbCKiJ9QUfuMR2oD6xpxKVo7C6U54cKjlZXluMbrl3nSllBucKG9pl00FKnpSucp&amp;utm_content=84947174&amp;utm_source=hs_email" TargetMode="External"/><Relationship Id="rId14" Type="http://schemas.openxmlformats.org/officeDocument/2006/relationships/hyperlink" Target="https://apps.apple.com/us/developer/yoga-buddhi-co/id983693693"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apps.apple.com/us/app/peloton-live-workout-classes/id792750948" TargetMode="External"/><Relationship Id="rId13" Type="http://schemas.openxmlformats.org/officeDocument/2006/relationships/hyperlink" Target="https://98point6.zendesk.com/hc/en-us" TargetMode="External"/><Relationship Id="rId3" Type="http://schemas.openxmlformats.org/officeDocument/2006/relationships/tags" Target="../tags/tag18.xml"/><Relationship Id="rId7" Type="http://schemas.openxmlformats.org/officeDocument/2006/relationships/hyperlink" Target="https://www.planetfitness.com/health" TargetMode="External"/><Relationship Id="rId12" Type="http://schemas.openxmlformats.org/officeDocument/2006/relationships/hyperlink" Target="https://www.buoyhealth.com/symptom-checker/" TargetMode="Externa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7.svg"/><Relationship Id="rId11" Type="http://schemas.openxmlformats.org/officeDocument/2006/relationships/hyperlink" Target="https://ada.com/about/" TargetMode="External"/><Relationship Id="rId5" Type="http://schemas.openxmlformats.org/officeDocument/2006/relationships/image" Target="../media/image6.png"/><Relationship Id="rId15" Type="http://schemas.openxmlformats.org/officeDocument/2006/relationships/hyperlink" Target="https://www.grokker.com/covid-19?hsCtaTracking=6e6c967f-10f3-43b5-ab5c-529f6b4f40e8|0cd56ba7-e983-4902-bab2-39c44e680c85" TargetMode="External"/><Relationship Id="rId10" Type="http://schemas.openxmlformats.org/officeDocument/2006/relationships/hyperlink" Target="http://files.clickdimensions.com/wellbeatscom-acccm/files/coronaviruswellbeats8.5x112.pdf?m=3/12/2020%209:42:52%20PM&amp;_cldee=YWx5c2UubWFuZ2xpa0B3aWxsaXN0b3dlcnN3YXRzb24uY29t&amp;recipientid=contact-03ba7009cc46ea11a812000d3a4da920-08022ce5f6eb4e4680cbf03724c14be5&amp;utm_source=ClickDimensions&amp;utm_medium=email&amp;utm_campaign=CORPORATE%20SALES%20|%20PROMOTION%20|%20Coronavirus&amp;esid=5bdcaaa0-1168-ea11-a811-000d3a4dade3" TargetMode="External"/><Relationship Id="rId4" Type="http://schemas.openxmlformats.org/officeDocument/2006/relationships/slideLayout" Target="../slideLayouts/slideLayout6.xml"/><Relationship Id="rId9" Type="http://schemas.openxmlformats.org/officeDocument/2006/relationships/hyperlink" Target="https://www.fitbod.me/" TargetMode="External"/><Relationship Id="rId14" Type="http://schemas.openxmlformats.org/officeDocument/2006/relationships/hyperlink" Target="https://teladochealth.com/en/coronavirus/"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headspace.com/covid-19" TargetMode="External"/><Relationship Id="rId13" Type="http://schemas.openxmlformats.org/officeDocument/2006/relationships/hyperlink" Target="https://www.optum.com/covid-19.html" TargetMode="External"/><Relationship Id="rId3" Type="http://schemas.openxmlformats.org/officeDocument/2006/relationships/tags" Target="../tags/tag21.xml"/><Relationship Id="rId7" Type="http://schemas.openxmlformats.org/officeDocument/2006/relationships/hyperlink" Target="https://www.tinyhabits.com/expert-help" TargetMode="External"/><Relationship Id="rId12" Type="http://schemas.openxmlformats.org/officeDocument/2006/relationships/hyperlink" Target="https://www.bighealth.com/daylight?utm_campaign=2020%20Q1%20COVID-19&amp;utm_source=hs_email&amp;utm_medium=email&amp;utm_content=84685549&amp;_hsenc=p2ANqtz-_qCClRWJdQShRZnmtlxldqE6RKKMwUvcnUbQbjSTMC8TvoQR9D1Q6dCBB8zaIaOGsjpo7-ytWC9BZ8hsrZsGrQOicdORaVMF2gXZ-UruamnkbvEY4&amp;_hsmi=84685549" TargetMode="External"/><Relationship Id="rId2" Type="http://schemas.openxmlformats.org/officeDocument/2006/relationships/tags" Target="../tags/tag20.xml"/><Relationship Id="rId16" Type="http://schemas.openxmlformats.org/officeDocument/2006/relationships/hyperlink" Target="mailto:info@joinmodernhealth.com" TargetMode="External"/><Relationship Id="rId1" Type="http://schemas.openxmlformats.org/officeDocument/2006/relationships/tags" Target="../tags/tag19.xml"/><Relationship Id="rId6" Type="http://schemas.openxmlformats.org/officeDocument/2006/relationships/image" Target="../media/image9.svg"/><Relationship Id="rId11" Type="http://schemas.openxmlformats.org/officeDocument/2006/relationships/hyperlink" Target="https://twitter.com/_chuckyc/status/1239241005557301253?s=21" TargetMode="External"/><Relationship Id="rId5" Type="http://schemas.openxmlformats.org/officeDocument/2006/relationships/image" Target="../media/image8.png"/><Relationship Id="rId15" Type="http://schemas.openxmlformats.org/officeDocument/2006/relationships/hyperlink" Target="https://pages.fitbit.com/2020_03-VirtualBoothExperience_LP.html" TargetMode="External"/><Relationship Id="rId10" Type="http://schemas.openxmlformats.org/officeDocument/2006/relationships/hyperlink" Target="https://www.bighealth.com/sleepio?utm_campaign=2020%20Q1%20COVID-19&amp;utm_source=hs_email&amp;utm_medium=email&amp;utm_content=84685549&amp;_hsenc=p2ANqtz-_qCClRWJdQShRZnmtlxldqE6RKKMwUvcnUbQbjSTMC8TvoQR9D1Q6dCBB8zaIaOGsjpo7-ytWC9BZ8hsrZsGrQOicdORaVMF2gXZ-UruamnkbvEY4&amp;_hsmi=84685549" TargetMode="External"/><Relationship Id="rId4" Type="http://schemas.openxmlformats.org/officeDocument/2006/relationships/slideLayout" Target="../slideLayouts/slideLayout6.xml"/><Relationship Id="rId9" Type="http://schemas.openxmlformats.org/officeDocument/2006/relationships/hyperlink" Target="https://www.directpathhealth.com/covid-19-updates" TargetMode="External"/><Relationship Id="rId14" Type="http://schemas.openxmlformats.org/officeDocument/2006/relationships/hyperlink" Target="https://www.sonicboomwellness.com/self-care-under-quarantin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torchlight.care/" TargetMode="External"/><Relationship Id="rId13" Type="http://schemas.openxmlformats.org/officeDocument/2006/relationships/hyperlink" Target="https://www.brighthorizons.com/staying-healthy-covid19" TargetMode="External"/><Relationship Id="rId3" Type="http://schemas.openxmlformats.org/officeDocument/2006/relationships/tags" Target="../tags/tag24.xml"/><Relationship Id="rId7" Type="http://schemas.openxmlformats.org/officeDocument/2006/relationships/hyperlink" Target="https://www.cariloop.com/employers/" TargetMode="External"/><Relationship Id="rId12" Type="http://schemas.openxmlformats.org/officeDocument/2006/relationships/hyperlink" Target="https://www.workplaceoptions.com/" TargetMode="External"/><Relationship Id="rId17" Type="http://schemas.openxmlformats.org/officeDocument/2006/relationships/hyperlink" Target="https://www.usatoday.com/story/tech/2020/03/16/social-distancing-free-virtual-tours/5060244002/?utm_source=Wellthy+Updates&amp;utm_campaign=90191b0330-Digest_19_COPY_01&amp;utm_medium=email&amp;utm_term=0_6876631fb9-90191b0330-392316977" TargetMode="External"/><Relationship Id="rId2" Type="http://schemas.openxmlformats.org/officeDocument/2006/relationships/tags" Target="../tags/tag23.xml"/><Relationship Id="rId16" Type="http://schemas.openxmlformats.org/officeDocument/2006/relationships/hyperlink" Target="https://www.loom.com/blog/coronavirus-response" TargetMode="External"/><Relationship Id="rId1" Type="http://schemas.openxmlformats.org/officeDocument/2006/relationships/tags" Target="../tags/tag22.xml"/><Relationship Id="rId6" Type="http://schemas.openxmlformats.org/officeDocument/2006/relationships/image" Target="../media/image11.svg"/><Relationship Id="rId11" Type="http://schemas.openxmlformats.org/officeDocument/2006/relationships/hyperlink" Target="https://www.lifecare.com/" TargetMode="External"/><Relationship Id="rId5" Type="http://schemas.openxmlformats.org/officeDocument/2006/relationships/image" Target="../media/image10.png"/><Relationship Id="rId15" Type="http://schemas.openxmlformats.org/officeDocument/2006/relationships/hyperlink" Target="https://www.sittercity.com/" TargetMode="External"/><Relationship Id="rId10" Type="http://schemas.openxmlformats.org/officeDocument/2006/relationships/hyperlink" Target="https://wellthy.com/faq/" TargetMode="External"/><Relationship Id="rId4" Type="http://schemas.openxmlformats.org/officeDocument/2006/relationships/slideLayout" Target="../slideLayouts/slideLayout6.xml"/><Relationship Id="rId9" Type="http://schemas.openxmlformats.org/officeDocument/2006/relationships/hyperlink" Target="https://www.care.com/vis/covid19FtpLandingPage?seniors=true" TargetMode="External"/><Relationship Id="rId14" Type="http://schemas.openxmlformats.org/officeDocument/2006/relationships/hyperlink" Target="https://www.joinhonor.c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hopeinsidecovid19.org/recovery" TargetMode="External"/><Relationship Id="rId3" Type="http://schemas.openxmlformats.org/officeDocument/2006/relationships/tags" Target="../tags/tag27.xml"/><Relationship Id="rId7" Type="http://schemas.openxmlformats.org/officeDocument/2006/relationships/hyperlink" Target="https://kashable.com/about.html" TargetMode="Externa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hyperlink" Target="http://www.brightplan.com/overview" TargetMode="External"/><Relationship Id="rId5" Type="http://schemas.openxmlformats.org/officeDocument/2006/relationships/notesSlide" Target="../notesSlides/notesSlide2.xml"/><Relationship Id="rId4" Type="http://schemas.openxmlformats.org/officeDocument/2006/relationships/slideLayout" Target="../slideLayouts/slideLayout6.xml"/><Relationship Id="rId9" Type="http://schemas.openxmlformats.org/officeDocument/2006/relationships/hyperlink" Target="https://urldefense.proofpoint.com/v2/url?u=https-3A__go.discoverybenefits.com_e_302241_lsa-2Dcovid-2D19_h3hd1_178487352-3Fh-3DEtUEGy6XGiSxtIuTB8Rb4SXhBCbcZ6ZW1UG-2D0zBatPs&amp;d=DwMFaQ&amp;c=3NBXXUKukgVIjVXwt0Rin6h0GAxIKZespWWvcJx4w9c&amp;r=D2TG33PW2GE5W5NjQ-mArArRSTwGSnJLMmT-OYdipsTOziJTbe19XIR19Ma7uc3w&amp;m=TebVJq-lFGweHpJUlCBvYt5-gU0Fl-Dy82TBbUlISlI&amp;s=HK5Bqi_GL7AD3WDDjnWkbV0Sm4Y-gz7mIVJH0PDpUzA&amp;e=" TargetMode="External"/></Relationships>
</file>

<file path=ppt/slides/_rels/slide8.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notesSlide" Target="../notesSlides/notesSlide3.xml"/><Relationship Id="rId5" Type="http://schemas.openxmlformats.org/officeDocument/2006/relationships/slideLayout" Target="../slideLayouts/slideLayout20.xml"/><Relationship Id="rId4" Type="http://schemas.openxmlformats.org/officeDocument/2006/relationships/tags" Target="../tags/tag3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custDataLst>
              <p:tags r:id="rId2"/>
            </p:custDataLst>
          </p:nvPr>
        </p:nvSpPr>
        <p:spPr/>
        <p:txBody>
          <a:bodyPr/>
          <a:lstStyle/>
          <a:p>
            <a:r>
              <a:rPr lang="en-GB" dirty="0"/>
              <a:t>Wellbeing Vendor Access due to COVID-19</a:t>
            </a:r>
          </a:p>
        </p:txBody>
      </p:sp>
      <p:sp>
        <p:nvSpPr>
          <p:cNvPr id="4" name="Text Placeholder 3"/>
          <p:cNvSpPr>
            <a:spLocks noGrp="1"/>
          </p:cNvSpPr>
          <p:nvPr>
            <p:ph type="body" sz="quarter" idx="15"/>
            <p:custDataLst>
              <p:tags r:id="rId3"/>
            </p:custDataLst>
          </p:nvPr>
        </p:nvSpPr>
        <p:spPr/>
        <p:txBody>
          <a:bodyPr/>
          <a:lstStyle/>
          <a:p>
            <a:endParaRPr lang="en-GB" dirty="0"/>
          </a:p>
        </p:txBody>
      </p:sp>
      <p:sp>
        <p:nvSpPr>
          <p:cNvPr id="5" name="Text Placeholder 4"/>
          <p:cNvSpPr>
            <a:spLocks noGrp="1"/>
          </p:cNvSpPr>
          <p:nvPr>
            <p:ph type="body" sz="quarter" idx="16"/>
            <p:custDataLst>
              <p:tags r:id="rId4"/>
            </p:custDataLst>
          </p:nvPr>
        </p:nvSpPr>
        <p:spPr/>
        <p:txBody>
          <a:bodyPr/>
          <a:lstStyle/>
          <a:p>
            <a:r>
              <a:rPr lang="en-GB" dirty="0"/>
              <a:t>March 20, 2020</a:t>
            </a:r>
          </a:p>
        </p:txBody>
      </p:sp>
      <p:sp>
        <p:nvSpPr>
          <p:cNvPr id="11" name="Text Placeholder 10"/>
          <p:cNvSpPr>
            <a:spLocks noGrp="1"/>
          </p:cNvSpPr>
          <p:nvPr>
            <p:ph type="body" sz="quarter" idx="17"/>
            <p:custDataLst>
              <p:tags r:id="rId5"/>
            </p:custDataLst>
          </p:nvPr>
        </p:nvSpPr>
        <p:spPr/>
        <p:txBody>
          <a:bodyPr/>
          <a:lstStyle/>
          <a:p>
            <a:endParaRPr lang="en-GB" dirty="0"/>
          </a:p>
        </p:txBody>
      </p:sp>
      <p:sp>
        <p:nvSpPr>
          <p:cNvPr id="6" name="Footer Placeholder 5"/>
          <p:cNvSpPr>
            <a:spLocks noGrp="1"/>
          </p:cNvSpPr>
          <p:nvPr>
            <p:ph type="ftr" sz="quarter" idx="3"/>
          </p:nvPr>
        </p:nvSpPr>
        <p:spPr/>
        <p:txBody>
          <a:bodyPr/>
          <a:lstStyle/>
          <a:p>
            <a:r>
              <a:rPr lang="en-US" dirty="0"/>
              <a:t>© 2020 Willis Towers Watson. All rights reserved.</a:t>
            </a:r>
            <a:endParaRPr lang="en-GB" dirty="0"/>
          </a:p>
        </p:txBody>
      </p:sp>
    </p:spTree>
    <p:custDataLst>
      <p:tags r:id="rId1"/>
    </p:custDataLst>
    <p:extLst>
      <p:ext uri="{BB962C8B-B14F-4D97-AF65-F5344CB8AC3E}">
        <p14:creationId xmlns:p14="http://schemas.microsoft.com/office/powerpoint/2010/main" val="3884411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a:t>Wellness Vendor Landscape</a:t>
            </a:r>
          </a:p>
        </p:txBody>
      </p:sp>
      <p:sp>
        <p:nvSpPr>
          <p:cNvPr id="6" name="Text Placeholder 5"/>
          <p:cNvSpPr>
            <a:spLocks noGrp="1"/>
          </p:cNvSpPr>
          <p:nvPr>
            <p:ph type="body" sz="quarter" idx="13"/>
            <p:custDataLst>
              <p:tags r:id="rId3"/>
            </p:custDataLst>
          </p:nvPr>
        </p:nvSpPr>
        <p:spPr/>
        <p:txBody>
          <a:bodyPr/>
          <a:lstStyle/>
          <a:p>
            <a:r>
              <a:rPr lang="en-US" dirty="0"/>
              <a:t>As of: March 20, 2020</a:t>
            </a:r>
          </a:p>
        </p:txBody>
      </p:sp>
      <p:sp>
        <p:nvSpPr>
          <p:cNvPr id="5" name="Text Placeholder 4"/>
          <p:cNvSpPr>
            <a:spLocks noGrp="1"/>
          </p:cNvSpPr>
          <p:nvPr>
            <p:ph type="body" sz="quarter" idx="1"/>
            <p:custDataLst>
              <p:tags r:id="rId4"/>
            </p:custDataLst>
          </p:nvPr>
        </p:nvSpPr>
        <p:spPr/>
        <p:txBody>
          <a:bodyPr/>
          <a:lstStyle/>
          <a:p>
            <a:pPr lvl="2"/>
            <a:r>
              <a:rPr lang="en-US" dirty="0"/>
              <a:t>Many vendors in the marketplace have offered services at a free or discounted cost to employers as well as the general public</a:t>
            </a:r>
          </a:p>
          <a:p>
            <a:pPr lvl="2"/>
            <a:r>
              <a:rPr lang="en-US" dirty="0"/>
              <a:t>The following slides reflect each vendor by wellbeing pillar and the offers they are providing due to COVID-19</a:t>
            </a:r>
          </a:p>
          <a:p>
            <a:pPr lvl="2"/>
            <a:r>
              <a:rPr lang="en-US" dirty="0"/>
              <a:t>Please note this is a working document and will be updated as we receive more information</a:t>
            </a:r>
          </a:p>
        </p:txBody>
      </p:sp>
      <p:sp>
        <p:nvSpPr>
          <p:cNvPr id="4" name="Slide Number Placeholder 3"/>
          <p:cNvSpPr>
            <a:spLocks noGrp="1"/>
          </p:cNvSpPr>
          <p:nvPr>
            <p:ph type="sldNum" sz="quarter" idx="4"/>
          </p:nvPr>
        </p:nvSpPr>
        <p:spPr>
          <a:xfrm>
            <a:off x="8305800" y="6400800"/>
            <a:ext cx="381000" cy="136525"/>
          </a:xfrm>
        </p:spPr>
        <p:txBody>
          <a:bodyPr/>
          <a:lstStyle/>
          <a:p>
            <a:fld id="{2083E393-C0BF-4ED8-8545-7E4C90AFF831}" type="slidenum">
              <a:rPr lang="en-US" smtClean="0"/>
              <a:pPr/>
              <a:t>2</a:t>
            </a:fld>
            <a:endParaRPr lang="en-US" dirty="0"/>
          </a:p>
        </p:txBody>
      </p:sp>
      <p:sp>
        <p:nvSpPr>
          <p:cNvPr id="3" name="Footer Placeholder 2"/>
          <p:cNvSpPr>
            <a:spLocks noGrp="1"/>
          </p:cNvSpPr>
          <p:nvPr>
            <p:ph type="ftr" sz="quarter" idx="3"/>
          </p:nvPr>
        </p:nvSpPr>
        <p:spPr>
          <a:xfrm>
            <a:off x="457200" y="6515100"/>
            <a:ext cx="5276850" cy="92075"/>
          </a:xfrm>
        </p:spPr>
        <p:txBody>
          <a:bodyPr/>
          <a:lstStyle/>
          <a:p>
            <a:r>
              <a:rPr lang="en-US" dirty="0"/>
              <a:t>© 2020 Willis Towers Watson. All rights reserved. Proprietary and Confidential. For Willis Towers Watson and Willis Towers Watson client use only.</a:t>
            </a:r>
          </a:p>
        </p:txBody>
      </p:sp>
      <p:sp>
        <p:nvSpPr>
          <p:cNvPr id="8" name="Path"/>
          <p:cNvSpPr/>
          <p:nvPr/>
        </p:nvSpPr>
        <p:spPr>
          <a:xfrm>
            <a:off x="449263" y="6631921"/>
            <a:ext cx="5570444" cy="225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b="1" dirty="0">
              <a:solidFill>
                <a:schemeClr val="tx1"/>
              </a:solidFill>
            </a:endParaRPr>
          </a:p>
        </p:txBody>
      </p:sp>
    </p:spTree>
    <p:custDataLst>
      <p:tags r:id="rId1"/>
    </p:custDataLst>
    <p:extLst>
      <p:ext uri="{BB962C8B-B14F-4D97-AF65-F5344CB8AC3E}">
        <p14:creationId xmlns:p14="http://schemas.microsoft.com/office/powerpoint/2010/main" val="3681023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a:t>Physical Wellbeing</a:t>
            </a:r>
          </a:p>
        </p:txBody>
      </p:sp>
      <p:sp>
        <p:nvSpPr>
          <p:cNvPr id="5" name="Text Placeholder 4"/>
          <p:cNvSpPr>
            <a:spLocks noGrp="1"/>
          </p:cNvSpPr>
          <p:nvPr>
            <p:ph type="body" sz="quarter" idx="13"/>
            <p:custDataLst>
              <p:tags r:id="rId3"/>
            </p:custDataLst>
          </p:nvPr>
        </p:nvSpPr>
        <p:spPr/>
        <p:txBody>
          <a:bodyPr/>
          <a:lstStyle/>
          <a:p>
            <a:r>
              <a:rPr lang="en-US" dirty="0"/>
              <a:t>As of: March 20, 2020</a:t>
            </a:r>
          </a:p>
          <a:p>
            <a:endParaRPr lang="en-US" dirty="0"/>
          </a:p>
        </p:txBody>
      </p:sp>
      <p:sp>
        <p:nvSpPr>
          <p:cNvPr id="4" name="Slide Number Placeholder 3"/>
          <p:cNvSpPr>
            <a:spLocks noGrp="1"/>
          </p:cNvSpPr>
          <p:nvPr>
            <p:ph type="sldNum" sz="quarter" idx="4"/>
          </p:nvPr>
        </p:nvSpPr>
        <p:spPr/>
        <p:txBody>
          <a:bodyPr/>
          <a:lstStyle/>
          <a:p>
            <a:fld id="{2083E393-C0BF-4ED8-8545-7E4C90AFF831}" type="slidenum">
              <a:rPr lang="en-US" smtClean="0"/>
              <a:pPr/>
              <a:t>3</a:t>
            </a:fld>
            <a:endParaRPr lang="en-US" dirty="0"/>
          </a:p>
        </p:txBody>
      </p:sp>
      <p:sp>
        <p:nvSpPr>
          <p:cNvPr id="3" name="Footer Placeholder 2"/>
          <p:cNvSpPr>
            <a:spLocks noGrp="1"/>
          </p:cNvSpPr>
          <p:nvPr>
            <p:ph type="ftr" sz="quarter" idx="3"/>
          </p:nvPr>
        </p:nvSpPr>
        <p:spPr/>
        <p:txBody>
          <a:bodyPr/>
          <a:lstStyle/>
          <a:p>
            <a:r>
              <a:rPr lang="en-US" dirty="0"/>
              <a:t>© 2020 Willis Towers Watson. All rights reserved. Proprietary and Confidential. For Willis Towers Watson and Willis Towers Watson client use only.</a:t>
            </a:r>
          </a:p>
        </p:txBody>
      </p:sp>
      <p:sp>
        <p:nvSpPr>
          <p:cNvPr id="8" name="Path"/>
          <p:cNvSpPr/>
          <p:nvPr/>
        </p:nvSpPr>
        <p:spPr>
          <a:xfrm>
            <a:off x="449263" y="6631921"/>
            <a:ext cx="5570444" cy="225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b="1" dirty="0">
              <a:solidFill>
                <a:schemeClr val="tx1"/>
              </a:solidFill>
            </a:endParaRPr>
          </a:p>
        </p:txBody>
      </p:sp>
      <p:grpSp>
        <p:nvGrpSpPr>
          <p:cNvPr id="11" name="Group 10">
            <a:extLst>
              <a:ext uri="{FF2B5EF4-FFF2-40B4-BE49-F238E27FC236}">
                <a16:creationId xmlns:a16="http://schemas.microsoft.com/office/drawing/2014/main" id="{E7FF33B4-ACE5-4A09-A3E8-2E75CE5734C8}"/>
              </a:ext>
            </a:extLst>
          </p:cNvPr>
          <p:cNvGrpSpPr/>
          <p:nvPr/>
        </p:nvGrpSpPr>
        <p:grpSpPr>
          <a:xfrm>
            <a:off x="8136636" y="134804"/>
            <a:ext cx="719328" cy="644791"/>
            <a:chOff x="8136636" y="134804"/>
            <a:chExt cx="719328" cy="644791"/>
          </a:xfrm>
        </p:grpSpPr>
        <p:sp>
          <p:nvSpPr>
            <p:cNvPr id="7" name="Rectangle 6">
              <a:extLst>
                <a:ext uri="{FF2B5EF4-FFF2-40B4-BE49-F238E27FC236}">
                  <a16:creationId xmlns:a16="http://schemas.microsoft.com/office/drawing/2014/main" id="{28AB08C4-3EFB-4D82-A128-FBF41240BA70}"/>
                </a:ext>
              </a:extLst>
            </p:cNvPr>
            <p:cNvSpPr/>
            <p:nvPr/>
          </p:nvSpPr>
          <p:spPr>
            <a:xfrm>
              <a:off x="8136636" y="134804"/>
              <a:ext cx="719328" cy="6447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descr="Run">
              <a:extLst>
                <a:ext uri="{FF2B5EF4-FFF2-40B4-BE49-F238E27FC236}">
                  <a16:creationId xmlns:a16="http://schemas.microsoft.com/office/drawing/2014/main" id="{7FCC16A3-7C02-4BB5-9164-9A383BB256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07503" y="171830"/>
              <a:ext cx="570738" cy="570738"/>
            </a:xfrm>
            <a:prstGeom prst="rect">
              <a:avLst/>
            </a:prstGeom>
          </p:spPr>
        </p:pic>
      </p:grpSp>
      <p:graphicFrame>
        <p:nvGraphicFramePr>
          <p:cNvPr id="6" name="Content Placeholder 5">
            <a:extLst>
              <a:ext uri="{FF2B5EF4-FFF2-40B4-BE49-F238E27FC236}">
                <a16:creationId xmlns:a16="http://schemas.microsoft.com/office/drawing/2014/main" id="{096F16D1-3099-4C9E-870D-400C10C5EEC6}"/>
              </a:ext>
            </a:extLst>
          </p:cNvPr>
          <p:cNvGraphicFramePr>
            <a:graphicFrameLocks noGrp="1"/>
          </p:cNvGraphicFramePr>
          <p:nvPr>
            <p:ph idx="1"/>
            <p:extLst>
              <p:ext uri="{D42A27DB-BD31-4B8C-83A1-F6EECF244321}">
                <p14:modId xmlns:p14="http://schemas.microsoft.com/office/powerpoint/2010/main" val="3528047418"/>
              </p:ext>
            </p:extLst>
          </p:nvPr>
        </p:nvGraphicFramePr>
        <p:xfrm>
          <a:off x="449263" y="1683679"/>
          <a:ext cx="8237537" cy="3998025"/>
        </p:xfrm>
        <a:graphic>
          <a:graphicData uri="http://schemas.openxmlformats.org/drawingml/2006/table">
            <a:tbl>
              <a:tblPr/>
              <a:tblGrid>
                <a:gridCol w="967911">
                  <a:extLst>
                    <a:ext uri="{9D8B030D-6E8A-4147-A177-3AD203B41FA5}">
                      <a16:colId xmlns:a16="http://schemas.microsoft.com/office/drawing/2014/main" val="3519958659"/>
                    </a:ext>
                  </a:extLst>
                </a:gridCol>
                <a:gridCol w="1081176">
                  <a:extLst>
                    <a:ext uri="{9D8B030D-6E8A-4147-A177-3AD203B41FA5}">
                      <a16:colId xmlns:a16="http://schemas.microsoft.com/office/drawing/2014/main" val="1874638436"/>
                    </a:ext>
                  </a:extLst>
                </a:gridCol>
                <a:gridCol w="5024898">
                  <a:extLst>
                    <a:ext uri="{9D8B030D-6E8A-4147-A177-3AD203B41FA5}">
                      <a16:colId xmlns:a16="http://schemas.microsoft.com/office/drawing/2014/main" val="829770499"/>
                    </a:ext>
                  </a:extLst>
                </a:gridCol>
                <a:gridCol w="1163552">
                  <a:extLst>
                    <a:ext uri="{9D8B030D-6E8A-4147-A177-3AD203B41FA5}">
                      <a16:colId xmlns:a16="http://schemas.microsoft.com/office/drawing/2014/main" val="298357590"/>
                    </a:ext>
                  </a:extLst>
                </a:gridCol>
              </a:tblGrid>
              <a:tr h="131159">
                <a:tc>
                  <a:txBody>
                    <a:bodyPr/>
                    <a:lstStyle/>
                    <a:p>
                      <a:pPr algn="ctr" fontAlgn="ctr"/>
                      <a:r>
                        <a:rPr lang="en-US" sz="900" b="1" i="0" u="none" strike="noStrike" dirty="0">
                          <a:solidFill>
                            <a:srgbClr val="FFFFFF"/>
                          </a:solidFill>
                          <a:effectLst/>
                          <a:latin typeface="Arial" panose="020B0604020202020204" pitchFamily="34" charset="0"/>
                        </a:rPr>
                        <a:t>Company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702082"/>
                    </a:solidFill>
                  </a:tcPr>
                </a:tc>
                <a:tc>
                  <a:txBody>
                    <a:bodyPr/>
                    <a:lstStyle/>
                    <a:p>
                      <a:pPr algn="ctr" fontAlgn="ctr"/>
                      <a:r>
                        <a:rPr lang="en-US" sz="900" b="1" i="0" u="none" strike="noStrike" dirty="0">
                          <a:solidFill>
                            <a:srgbClr val="FFFFFF"/>
                          </a:solidFill>
                          <a:effectLst/>
                          <a:latin typeface="Arial" panose="020B0604020202020204" pitchFamily="34" charset="0"/>
                        </a:rPr>
                        <a:t>Specific purpose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702082"/>
                    </a:solidFill>
                  </a:tcPr>
                </a:tc>
                <a:tc>
                  <a:txBody>
                    <a:bodyPr/>
                    <a:lstStyle/>
                    <a:p>
                      <a:pPr algn="ctr" fontAlgn="ctr"/>
                      <a:r>
                        <a:rPr lang="en-US" sz="900" b="1" i="0" u="none" strike="noStrike" dirty="0">
                          <a:solidFill>
                            <a:srgbClr val="FFFFFF"/>
                          </a:solidFill>
                          <a:effectLst/>
                          <a:latin typeface="Arial" panose="020B0604020202020204" pitchFamily="34" charset="0"/>
                        </a:rPr>
                        <a:t>Description of offering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702082"/>
                    </a:solidFill>
                  </a:tcPr>
                </a:tc>
                <a:tc>
                  <a:txBody>
                    <a:bodyPr/>
                    <a:lstStyle/>
                    <a:p>
                      <a:pPr algn="ctr" fontAlgn="ctr"/>
                      <a:r>
                        <a:rPr lang="en-US" sz="900" b="1" i="0" u="none" strike="noStrike" dirty="0">
                          <a:solidFill>
                            <a:srgbClr val="FFFFFF"/>
                          </a:solidFill>
                          <a:effectLst/>
                          <a:latin typeface="Arial" panose="020B0604020202020204" pitchFamily="34" charset="0"/>
                        </a:rPr>
                        <a:t>Additional Detail</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702082"/>
                    </a:solidFill>
                  </a:tcPr>
                </a:tc>
                <a:extLst>
                  <a:ext uri="{0D108BD9-81ED-4DB2-BD59-A6C34878D82A}">
                    <a16:rowId xmlns:a16="http://schemas.microsoft.com/office/drawing/2014/main" val="667943850"/>
                  </a:ext>
                </a:extLst>
              </a:tr>
              <a:tr h="393478">
                <a:tc>
                  <a:txBody>
                    <a:bodyPr/>
                    <a:lstStyle/>
                    <a:p>
                      <a:pPr algn="ctr" fontAlgn="ctr"/>
                      <a:r>
                        <a:rPr lang="en-US" sz="800" b="0" i="0" u="none" strike="noStrike" dirty="0">
                          <a:solidFill>
                            <a:srgbClr val="000000"/>
                          </a:solidFill>
                          <a:effectLst/>
                          <a:latin typeface="Arial" panose="020B0604020202020204" pitchFamily="34" charset="0"/>
                        </a:rPr>
                        <a:t>Virtudent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Dental Care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Virtudent is providing everyone access to teledentistry. Go to their website to schedule a consult, and you do not have to travel outside your home. If you have dental insurance, Virtudent will bill the provider for a limited oral evaluation. If you do not have insurance, members will pay $49. Payments available via credit card, Venmo, and FSA/HSA card. This service is available in all 50 states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7"/>
                        </a:rPr>
                        <a:t>Link to schedule a consult</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3893494000"/>
                  </a:ext>
                </a:extLst>
              </a:tr>
              <a:tr h="524637">
                <a:tc>
                  <a:txBody>
                    <a:bodyPr/>
                    <a:lstStyle/>
                    <a:p>
                      <a:pPr algn="ctr" fontAlgn="ctr"/>
                      <a:r>
                        <a:rPr lang="en-US" sz="800" b="0" i="0" u="none" strike="noStrike" dirty="0">
                          <a:solidFill>
                            <a:srgbClr val="000000"/>
                          </a:solidFill>
                          <a:effectLst/>
                          <a:latin typeface="Arial" panose="020B0604020202020204" pitchFamily="34" charset="0"/>
                        </a:rPr>
                        <a:t>Hello Heart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Diabetes/Hypertension</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People with comorbid diseases such as hypertension and diabetes are more susceptible to COVID-19. Hello Heart is offering expedited enrollment to enable employees to remotely monitor their diabetes within 2 weeks. </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8"/>
                        </a:rPr>
                        <a:t>Contact Hello Heart</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892205929"/>
                  </a:ext>
                </a:extLst>
              </a:tr>
              <a:tr h="393478">
                <a:tc>
                  <a:txBody>
                    <a:bodyPr/>
                    <a:lstStyle/>
                    <a:p>
                      <a:pPr algn="ctr" fontAlgn="ctr"/>
                      <a:r>
                        <a:rPr lang="en-US" sz="800" b="0" i="0" u="none" strike="noStrike" dirty="0">
                          <a:solidFill>
                            <a:srgbClr val="000000"/>
                          </a:solidFill>
                          <a:effectLst/>
                          <a:latin typeface="Arial" panose="020B0604020202020204" pitchFamily="34" charset="0"/>
                        </a:rPr>
                        <a:t>HealthCheck360</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Educational Materials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HealthCheck360 is opening up a call center for everyone to call in regarding COVID-19 questions. Their website also has many wellbeing resources such as way to improve mental health, workouts, and tips for working from home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9"/>
                        </a:rPr>
                        <a:t>HealthCheck360</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176942100"/>
                  </a:ext>
                </a:extLst>
              </a:tr>
              <a:tr h="393478">
                <a:tc>
                  <a:txBody>
                    <a:bodyPr/>
                    <a:lstStyle/>
                    <a:p>
                      <a:pPr algn="ctr" fontAlgn="ctr"/>
                      <a:r>
                        <a:rPr lang="en-US" sz="800" b="0" i="0" u="none" strike="noStrike" dirty="0">
                          <a:solidFill>
                            <a:srgbClr val="000000"/>
                          </a:solidFill>
                          <a:effectLst/>
                          <a:latin typeface="Arial" panose="020B0604020202020204" pitchFamily="34" charset="0"/>
                        </a:rPr>
                        <a:t>Cigna</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Gym, meal planning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Cigna is offering their physical wellbeing solution (Daily Burn) as well Mom's Meals at a discounted rate to Cigna medical or dental customers. Reach out to your Cigna representative for more information</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endParaRPr lang="en-US" sz="8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731229528"/>
                  </a:ext>
                </a:extLst>
              </a:tr>
              <a:tr h="393478">
                <a:tc>
                  <a:txBody>
                    <a:bodyPr/>
                    <a:lstStyle/>
                    <a:p>
                      <a:pPr algn="ctr" fontAlgn="ctr"/>
                      <a:r>
                        <a:rPr lang="en-US" sz="800" b="0" i="0" u="none" strike="noStrike" dirty="0">
                          <a:solidFill>
                            <a:srgbClr val="000000"/>
                          </a:solidFill>
                          <a:effectLst/>
                          <a:latin typeface="Arial" panose="020B0604020202020204" pitchFamily="34" charset="0"/>
                        </a:rPr>
                        <a:t>Simple Therapy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Physical Therapy - Musculoskeletal</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Simple Therapy is providing unlimited access to digital musculoskeletal program at no cost and without obligation</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0"/>
                        </a:rPr>
                        <a:t>Simple Therapy - COVID-19</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726868064"/>
                  </a:ext>
                </a:extLst>
              </a:tr>
              <a:tr h="393478">
                <a:tc>
                  <a:txBody>
                    <a:bodyPr/>
                    <a:lstStyle/>
                    <a:p>
                      <a:pPr algn="ctr" fontAlgn="ctr"/>
                      <a:r>
                        <a:rPr lang="en-US" sz="800" b="0" i="0" u="none" strike="noStrike" dirty="0">
                          <a:solidFill>
                            <a:srgbClr val="000000"/>
                          </a:solidFill>
                          <a:effectLst/>
                          <a:latin typeface="Arial" panose="020B0604020202020204" pitchFamily="34" charset="0"/>
                        </a:rPr>
                        <a:t>Kaia</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Physical Therapy - Musculoskeletal</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Kaia is an app based physical therapy solution where employees and their dependents can do short therapy sessions to relieve chronic back pain. They are offering free services through employers through May 15, 2020. Implementation can be as short as a few days.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1"/>
                        </a:rPr>
                        <a:t>Kaia Health</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932857924"/>
                  </a:ext>
                </a:extLst>
              </a:tr>
              <a:tr h="393478">
                <a:tc>
                  <a:txBody>
                    <a:bodyPr/>
                    <a:lstStyle/>
                    <a:p>
                      <a:pPr algn="ctr" fontAlgn="ctr"/>
                      <a:r>
                        <a:rPr lang="en-US" sz="800" b="0" i="0" u="none" strike="noStrike" dirty="0">
                          <a:solidFill>
                            <a:srgbClr val="000000"/>
                          </a:solidFill>
                          <a:effectLst/>
                          <a:latin typeface="Arial" panose="020B0604020202020204" pitchFamily="34" charset="0"/>
                        </a:rPr>
                        <a:t>Walkingspree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Physical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Walkingspree is an app and online based program where employees can use their smart devices to track their physical activity and participate in fun walking challenges. They are offering discounted month to month contracts to employers with &lt;500 employees. The cost depends on the number of eligible employees, and there is a 3 month minimum participation. </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2"/>
                        </a:rPr>
                        <a:t>Walkingspree</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4004873538"/>
                  </a:ext>
                </a:extLst>
              </a:tr>
              <a:tr h="393478">
                <a:tc>
                  <a:txBody>
                    <a:bodyPr/>
                    <a:lstStyle/>
                    <a:p>
                      <a:pPr algn="ctr" fontAlgn="ctr"/>
                      <a:r>
                        <a:rPr lang="en-US" sz="800" b="0" i="0" u="none" strike="noStrike" dirty="0">
                          <a:solidFill>
                            <a:srgbClr val="000000"/>
                          </a:solidFill>
                          <a:effectLst/>
                          <a:latin typeface="Arial" panose="020B0604020202020204" pitchFamily="34" charset="0"/>
                        </a:rPr>
                        <a:t>CARROT Fit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Physical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CARROT Fit is an app that features a collection of 7 minutes workouts. The app is normally $4.99 to purchase but will be free until March 27, 2020</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3"/>
                        </a:rPr>
                        <a:t>CARROT Fit</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828128902"/>
                  </a:ext>
                </a:extLst>
              </a:tr>
              <a:tr h="393478">
                <a:tc>
                  <a:txBody>
                    <a:bodyPr/>
                    <a:lstStyle/>
                    <a:p>
                      <a:pPr algn="ctr" fontAlgn="ctr"/>
                      <a:r>
                        <a:rPr lang="en-US" sz="800" b="0" i="0" u="none" strike="noStrike" dirty="0">
                          <a:solidFill>
                            <a:srgbClr val="000000"/>
                          </a:solidFill>
                          <a:effectLst/>
                          <a:latin typeface="Arial" panose="020B0604020202020204" pitchFamily="34" charset="0"/>
                        </a:rPr>
                        <a:t>Down Dog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Physical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Down Dog makes a handful of population fitness apps including yoga, HIIT, Barre, and more. The app will be free until April 1, 2020</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4"/>
                        </a:rPr>
                        <a:t>Down Dog</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840458355"/>
                  </a:ext>
                </a:extLst>
              </a:tr>
            </a:tbl>
          </a:graphicData>
        </a:graphic>
      </p:graphicFrame>
    </p:spTree>
    <p:custDataLst>
      <p:tags r:id="rId1"/>
    </p:custDataLst>
    <p:extLst>
      <p:ext uri="{BB962C8B-B14F-4D97-AF65-F5344CB8AC3E}">
        <p14:creationId xmlns:p14="http://schemas.microsoft.com/office/powerpoint/2010/main" val="1784905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a:t>Physical Wellbeing</a:t>
            </a:r>
          </a:p>
        </p:txBody>
      </p:sp>
      <p:sp>
        <p:nvSpPr>
          <p:cNvPr id="5" name="Text Placeholder 4"/>
          <p:cNvSpPr>
            <a:spLocks noGrp="1"/>
          </p:cNvSpPr>
          <p:nvPr>
            <p:ph type="body" sz="quarter" idx="13"/>
            <p:custDataLst>
              <p:tags r:id="rId3"/>
            </p:custDataLst>
          </p:nvPr>
        </p:nvSpPr>
        <p:spPr/>
        <p:txBody>
          <a:bodyPr/>
          <a:lstStyle/>
          <a:p>
            <a:r>
              <a:rPr lang="en-US" dirty="0"/>
              <a:t>As of: March 20, 2020</a:t>
            </a:r>
          </a:p>
          <a:p>
            <a:endParaRPr lang="en-US" dirty="0"/>
          </a:p>
        </p:txBody>
      </p:sp>
      <p:sp>
        <p:nvSpPr>
          <p:cNvPr id="4" name="Slide Number Placeholder 3"/>
          <p:cNvSpPr>
            <a:spLocks noGrp="1"/>
          </p:cNvSpPr>
          <p:nvPr>
            <p:ph type="sldNum" sz="quarter" idx="4"/>
          </p:nvPr>
        </p:nvSpPr>
        <p:spPr/>
        <p:txBody>
          <a:bodyPr/>
          <a:lstStyle/>
          <a:p>
            <a:fld id="{2083E393-C0BF-4ED8-8545-7E4C90AFF831}" type="slidenum">
              <a:rPr lang="en-US" smtClean="0"/>
              <a:pPr/>
              <a:t>4</a:t>
            </a:fld>
            <a:endParaRPr lang="en-US" dirty="0"/>
          </a:p>
        </p:txBody>
      </p:sp>
      <p:sp>
        <p:nvSpPr>
          <p:cNvPr id="3" name="Footer Placeholder 2"/>
          <p:cNvSpPr>
            <a:spLocks noGrp="1"/>
          </p:cNvSpPr>
          <p:nvPr>
            <p:ph type="ftr" sz="quarter" idx="3"/>
          </p:nvPr>
        </p:nvSpPr>
        <p:spPr/>
        <p:txBody>
          <a:bodyPr/>
          <a:lstStyle/>
          <a:p>
            <a:r>
              <a:rPr lang="en-US" dirty="0"/>
              <a:t>© 2020 Willis Towers Watson. All rights reserved. Proprietary and Confidential. For Willis Towers Watson and Willis Towers Watson client use only.</a:t>
            </a:r>
          </a:p>
        </p:txBody>
      </p:sp>
      <p:sp>
        <p:nvSpPr>
          <p:cNvPr id="8" name="Path"/>
          <p:cNvSpPr/>
          <p:nvPr/>
        </p:nvSpPr>
        <p:spPr>
          <a:xfrm>
            <a:off x="449263" y="6631921"/>
            <a:ext cx="5570444" cy="225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b="1" dirty="0">
              <a:solidFill>
                <a:schemeClr val="tx1"/>
              </a:solidFill>
            </a:endParaRPr>
          </a:p>
        </p:txBody>
      </p:sp>
      <p:grpSp>
        <p:nvGrpSpPr>
          <p:cNvPr id="11" name="Group 10">
            <a:extLst>
              <a:ext uri="{FF2B5EF4-FFF2-40B4-BE49-F238E27FC236}">
                <a16:creationId xmlns:a16="http://schemas.microsoft.com/office/drawing/2014/main" id="{E7FF33B4-ACE5-4A09-A3E8-2E75CE5734C8}"/>
              </a:ext>
            </a:extLst>
          </p:cNvPr>
          <p:cNvGrpSpPr/>
          <p:nvPr/>
        </p:nvGrpSpPr>
        <p:grpSpPr>
          <a:xfrm>
            <a:off x="8136636" y="134804"/>
            <a:ext cx="719328" cy="644791"/>
            <a:chOff x="8136636" y="134804"/>
            <a:chExt cx="719328" cy="644791"/>
          </a:xfrm>
        </p:grpSpPr>
        <p:sp>
          <p:nvSpPr>
            <p:cNvPr id="7" name="Rectangle 6">
              <a:extLst>
                <a:ext uri="{FF2B5EF4-FFF2-40B4-BE49-F238E27FC236}">
                  <a16:creationId xmlns:a16="http://schemas.microsoft.com/office/drawing/2014/main" id="{28AB08C4-3EFB-4D82-A128-FBF41240BA70}"/>
                </a:ext>
              </a:extLst>
            </p:cNvPr>
            <p:cNvSpPr/>
            <p:nvPr/>
          </p:nvSpPr>
          <p:spPr>
            <a:xfrm>
              <a:off x="8136636" y="134804"/>
              <a:ext cx="719328" cy="6447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descr="Run">
              <a:extLst>
                <a:ext uri="{FF2B5EF4-FFF2-40B4-BE49-F238E27FC236}">
                  <a16:creationId xmlns:a16="http://schemas.microsoft.com/office/drawing/2014/main" id="{7FCC16A3-7C02-4BB5-9164-9A383BB256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07503" y="171830"/>
              <a:ext cx="570738" cy="570738"/>
            </a:xfrm>
            <a:prstGeom prst="rect">
              <a:avLst/>
            </a:prstGeom>
          </p:spPr>
        </p:pic>
      </p:grpSp>
      <p:graphicFrame>
        <p:nvGraphicFramePr>
          <p:cNvPr id="12" name="Content Placeholder 5">
            <a:extLst>
              <a:ext uri="{FF2B5EF4-FFF2-40B4-BE49-F238E27FC236}">
                <a16:creationId xmlns:a16="http://schemas.microsoft.com/office/drawing/2014/main" id="{A2D15C32-62C7-4EA6-91AD-3CBDBE5CC59D}"/>
              </a:ext>
            </a:extLst>
          </p:cNvPr>
          <p:cNvGraphicFramePr>
            <a:graphicFrameLocks/>
          </p:cNvGraphicFramePr>
          <p:nvPr>
            <p:extLst>
              <p:ext uri="{D42A27DB-BD31-4B8C-83A1-F6EECF244321}">
                <p14:modId xmlns:p14="http://schemas.microsoft.com/office/powerpoint/2010/main" val="3324349051"/>
              </p:ext>
            </p:extLst>
          </p:nvPr>
        </p:nvGraphicFramePr>
        <p:xfrm>
          <a:off x="449263" y="1683680"/>
          <a:ext cx="8237537" cy="4027875"/>
        </p:xfrm>
        <a:graphic>
          <a:graphicData uri="http://schemas.openxmlformats.org/drawingml/2006/table">
            <a:tbl>
              <a:tblPr/>
              <a:tblGrid>
                <a:gridCol w="967911">
                  <a:extLst>
                    <a:ext uri="{9D8B030D-6E8A-4147-A177-3AD203B41FA5}">
                      <a16:colId xmlns:a16="http://schemas.microsoft.com/office/drawing/2014/main" val="3519958659"/>
                    </a:ext>
                  </a:extLst>
                </a:gridCol>
                <a:gridCol w="1081176">
                  <a:extLst>
                    <a:ext uri="{9D8B030D-6E8A-4147-A177-3AD203B41FA5}">
                      <a16:colId xmlns:a16="http://schemas.microsoft.com/office/drawing/2014/main" val="1874638436"/>
                    </a:ext>
                  </a:extLst>
                </a:gridCol>
                <a:gridCol w="5024898">
                  <a:extLst>
                    <a:ext uri="{9D8B030D-6E8A-4147-A177-3AD203B41FA5}">
                      <a16:colId xmlns:a16="http://schemas.microsoft.com/office/drawing/2014/main" val="829770499"/>
                    </a:ext>
                  </a:extLst>
                </a:gridCol>
                <a:gridCol w="1163552">
                  <a:extLst>
                    <a:ext uri="{9D8B030D-6E8A-4147-A177-3AD203B41FA5}">
                      <a16:colId xmlns:a16="http://schemas.microsoft.com/office/drawing/2014/main" val="298357590"/>
                    </a:ext>
                  </a:extLst>
                </a:gridCol>
              </a:tblGrid>
              <a:tr h="174254">
                <a:tc>
                  <a:txBody>
                    <a:bodyPr/>
                    <a:lstStyle/>
                    <a:p>
                      <a:pPr algn="ctr" fontAlgn="ctr"/>
                      <a:r>
                        <a:rPr lang="en-US" sz="900" b="1" i="0" u="none" strike="noStrike" dirty="0">
                          <a:solidFill>
                            <a:srgbClr val="FFFFFF"/>
                          </a:solidFill>
                          <a:effectLst/>
                          <a:latin typeface="Arial" panose="020B0604020202020204" pitchFamily="34" charset="0"/>
                        </a:rPr>
                        <a:t>Company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702082"/>
                    </a:solidFill>
                  </a:tcPr>
                </a:tc>
                <a:tc>
                  <a:txBody>
                    <a:bodyPr/>
                    <a:lstStyle/>
                    <a:p>
                      <a:pPr algn="ctr" fontAlgn="ctr"/>
                      <a:r>
                        <a:rPr lang="en-US" sz="900" b="1" i="0" u="none" strike="noStrike" dirty="0">
                          <a:solidFill>
                            <a:srgbClr val="FFFFFF"/>
                          </a:solidFill>
                          <a:effectLst/>
                          <a:latin typeface="Arial" panose="020B0604020202020204" pitchFamily="34" charset="0"/>
                        </a:rPr>
                        <a:t>Specific purpose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702082"/>
                    </a:solidFill>
                  </a:tcPr>
                </a:tc>
                <a:tc>
                  <a:txBody>
                    <a:bodyPr/>
                    <a:lstStyle/>
                    <a:p>
                      <a:pPr algn="ctr" fontAlgn="ctr"/>
                      <a:r>
                        <a:rPr lang="en-US" sz="900" b="1" i="0" u="none" strike="noStrike" dirty="0">
                          <a:solidFill>
                            <a:srgbClr val="FFFFFF"/>
                          </a:solidFill>
                          <a:effectLst/>
                          <a:latin typeface="Arial" panose="020B0604020202020204" pitchFamily="34" charset="0"/>
                        </a:rPr>
                        <a:t>Description of offering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702082"/>
                    </a:solidFill>
                  </a:tcPr>
                </a:tc>
                <a:tc>
                  <a:txBody>
                    <a:bodyPr/>
                    <a:lstStyle/>
                    <a:p>
                      <a:pPr algn="ctr" fontAlgn="ctr"/>
                      <a:r>
                        <a:rPr lang="en-US" sz="900" b="1" i="0" u="none" strike="noStrike" dirty="0">
                          <a:solidFill>
                            <a:srgbClr val="FFFFFF"/>
                          </a:solidFill>
                          <a:effectLst/>
                          <a:latin typeface="Arial" panose="020B0604020202020204" pitchFamily="34" charset="0"/>
                        </a:rPr>
                        <a:t>Additional Detail</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702082"/>
                    </a:solidFill>
                  </a:tcPr>
                </a:tc>
                <a:extLst>
                  <a:ext uri="{0D108BD9-81ED-4DB2-BD59-A6C34878D82A}">
                    <a16:rowId xmlns:a16="http://schemas.microsoft.com/office/drawing/2014/main" val="667943850"/>
                  </a:ext>
                </a:extLst>
              </a:tr>
              <a:tr h="421280">
                <a:tc>
                  <a:txBody>
                    <a:bodyPr/>
                    <a:lstStyle/>
                    <a:p>
                      <a:pPr algn="ctr" fontAlgn="ctr"/>
                      <a:r>
                        <a:rPr lang="en-US" sz="800" b="0" i="0" u="none" strike="noStrike" dirty="0">
                          <a:solidFill>
                            <a:srgbClr val="000000"/>
                          </a:solidFill>
                          <a:effectLst/>
                          <a:latin typeface="Arial" panose="020B0604020202020204" pitchFamily="34" charset="0"/>
                        </a:rPr>
                        <a:t>Planet Fitness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Physical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Planet Fitness is streaming fitness classes live on Facebook every day. The Planet Fitness app also offers hundreds of workouts that can be done from anywhere and are free for members and non-members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7"/>
                        </a:rPr>
                        <a:t>Planet Fitness</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892205929"/>
                  </a:ext>
                </a:extLst>
              </a:tr>
              <a:tr h="464678">
                <a:tc>
                  <a:txBody>
                    <a:bodyPr/>
                    <a:lstStyle/>
                    <a:p>
                      <a:pPr algn="ctr" fontAlgn="ctr"/>
                      <a:r>
                        <a:rPr lang="en-US" sz="800" b="0" i="0" u="none" strike="noStrike" dirty="0">
                          <a:solidFill>
                            <a:srgbClr val="000000"/>
                          </a:solidFill>
                          <a:effectLst/>
                          <a:latin typeface="Arial" panose="020B0604020202020204" pitchFamily="34" charset="0"/>
                        </a:rPr>
                        <a:t>Peloton</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Physical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Peloton is offering an extended 90-day free trial to its at-home workouts application during the coronavirus outbreak. The in-app workouts don’t require you own any Peloton equipment, and include yoga, HIIT, stretching, and other categories.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8"/>
                        </a:rPr>
                        <a:t>Peloton app</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562600092"/>
                  </a:ext>
                </a:extLst>
              </a:tr>
              <a:tr h="315961">
                <a:tc>
                  <a:txBody>
                    <a:bodyPr/>
                    <a:lstStyle/>
                    <a:p>
                      <a:pPr algn="ctr" fontAlgn="ctr"/>
                      <a:r>
                        <a:rPr lang="en-US" sz="800" b="0" i="0" u="none" strike="noStrike" dirty="0">
                          <a:solidFill>
                            <a:srgbClr val="000000"/>
                          </a:solidFill>
                          <a:effectLst/>
                          <a:latin typeface="Arial" panose="020B0604020202020204" pitchFamily="34" charset="0"/>
                        </a:rPr>
                        <a:t>Fitbod</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Physical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Fitbod is an exercise app that customizes workouts based on personal goals and muscle groups. Fitbod is offering bodyweight only workouts for free to the public until May 1st. </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9"/>
                        </a:rPr>
                        <a:t>Fitbod</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406530228"/>
                  </a:ext>
                </a:extLst>
              </a:tr>
              <a:tr h="464678">
                <a:tc>
                  <a:txBody>
                    <a:bodyPr/>
                    <a:lstStyle/>
                    <a:p>
                      <a:pPr algn="ctr" fontAlgn="ctr"/>
                      <a:r>
                        <a:rPr lang="en-US" sz="800" b="0" i="0" u="none" strike="noStrike" dirty="0">
                          <a:solidFill>
                            <a:srgbClr val="000000"/>
                          </a:solidFill>
                          <a:effectLst/>
                          <a:latin typeface="Arial" panose="020B0604020202020204" pitchFamily="34" charset="0"/>
                        </a:rPr>
                        <a:t>Wellbeats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Physical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Wellbeats is offering their classes which include over 500 videos for every age, interest and ability. Access to goal setting, instructors, and education materials. Program will be offered at no cost until April 30th. See flyer (link) for information on how to begin</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0"/>
                        </a:rPr>
                        <a:t>Flyer</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922732877"/>
                  </a:ext>
                </a:extLst>
              </a:tr>
              <a:tr h="315961">
                <a:tc>
                  <a:txBody>
                    <a:bodyPr/>
                    <a:lstStyle/>
                    <a:p>
                      <a:pPr algn="ctr" fontAlgn="ctr"/>
                      <a:r>
                        <a:rPr lang="en-US" sz="800" b="0" i="0" u="none" strike="noStrike" dirty="0">
                          <a:solidFill>
                            <a:srgbClr val="000000"/>
                          </a:solidFill>
                          <a:effectLst/>
                          <a:latin typeface="Arial" panose="020B0604020202020204" pitchFamily="34" charset="0"/>
                        </a:rPr>
                        <a:t>Ada</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Telehealth</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Ada is an app based program that members can use to help to diagnose any illness the member may have. This service is free to anyone who has a smart device all the time (not just for COVID-19)</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1"/>
                        </a:rPr>
                        <a:t>Ada</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502684116"/>
                  </a:ext>
                </a:extLst>
              </a:tr>
              <a:tr h="315961">
                <a:tc>
                  <a:txBody>
                    <a:bodyPr/>
                    <a:lstStyle/>
                    <a:p>
                      <a:pPr algn="ctr" fontAlgn="ctr"/>
                      <a:r>
                        <a:rPr lang="en-US" sz="800" b="0" i="0" u="none" strike="noStrike" dirty="0">
                          <a:solidFill>
                            <a:srgbClr val="000000"/>
                          </a:solidFill>
                          <a:effectLst/>
                          <a:latin typeface="Arial" panose="020B0604020202020204" pitchFamily="34" charset="0"/>
                        </a:rPr>
                        <a:t>Buoy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Telehealth</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Buoy is an online resource that members can use to help diagnose any illness the member may have. This service is free to anyone who has a smart device all the time (not just for COVID-19)</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2"/>
                        </a:rPr>
                        <a:t>Buoy</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060919676"/>
                  </a:ext>
                </a:extLst>
              </a:tr>
              <a:tr h="464678">
                <a:tc>
                  <a:txBody>
                    <a:bodyPr/>
                    <a:lstStyle/>
                    <a:p>
                      <a:pPr algn="ctr" fontAlgn="ctr"/>
                      <a:r>
                        <a:rPr lang="en-US" sz="800" b="0" i="0" u="none" strike="noStrike" dirty="0">
                          <a:solidFill>
                            <a:srgbClr val="000000"/>
                          </a:solidFill>
                          <a:effectLst/>
                          <a:latin typeface="Arial" panose="020B0604020202020204" pitchFamily="34" charset="0"/>
                        </a:rPr>
                        <a:t>98point6</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Telehealth</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98point6 is offering time-based pricing and monthly terms so employers can offer text-based visits to employees who may have the symptoms of coronavirus. Once the eligibility file is received, services can be turned on in 24 hours. Please contact 98point6 for further pricing details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3"/>
                        </a:rPr>
                        <a:t>98point6</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176942100"/>
                  </a:ext>
                </a:extLst>
              </a:tr>
              <a:tr h="315961">
                <a:tc>
                  <a:txBody>
                    <a:bodyPr/>
                    <a:lstStyle/>
                    <a:p>
                      <a:pPr algn="ctr" fontAlgn="ctr"/>
                      <a:r>
                        <a:rPr lang="en-US" sz="800" b="0" i="0" u="none" strike="noStrike" dirty="0">
                          <a:solidFill>
                            <a:srgbClr val="000000"/>
                          </a:solidFill>
                          <a:effectLst/>
                          <a:latin typeface="Arial" panose="020B0604020202020204" pitchFamily="34" charset="0"/>
                        </a:rPr>
                        <a:t>Teladoc</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Telehealth</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Offering short term contracts for employees and their dependents. Employers can turn on this service in less than 7 days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4"/>
                        </a:rPr>
                        <a:t>Teladoc - COVID-19</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731229528"/>
                  </a:ext>
                </a:extLst>
              </a:tr>
              <a:tr h="774463">
                <a:tc>
                  <a:txBody>
                    <a:bodyPr/>
                    <a:lstStyle/>
                    <a:p>
                      <a:pPr algn="ctr" fontAlgn="ctr"/>
                      <a:r>
                        <a:rPr lang="en-US" sz="800" b="0" i="0" u="none" strike="noStrike" dirty="0">
                          <a:solidFill>
                            <a:srgbClr val="000000"/>
                          </a:solidFill>
                          <a:effectLst/>
                          <a:latin typeface="Arial" panose="020B0604020202020204" pitchFamily="34" charset="0"/>
                        </a:rPr>
                        <a:t>Grokker</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Total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Grokker is a solution for employers that focuses on fitness, nutrition, mental health, sleep and financial wellbeing. Grokker is available through an online and app-based platform. Grocker is offering their wellbeing solution to employers free through April 30, 2020. Upon submitting a request, employers will receive a customized URL and communications materials within one business day that can be distributed to the company. </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5"/>
                        </a:rPr>
                        <a:t>Grokker</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726868064"/>
                  </a:ext>
                </a:extLst>
              </a:tr>
            </a:tbl>
          </a:graphicData>
        </a:graphic>
      </p:graphicFrame>
    </p:spTree>
    <p:custDataLst>
      <p:tags r:id="rId1"/>
    </p:custDataLst>
    <p:extLst>
      <p:ext uri="{BB962C8B-B14F-4D97-AF65-F5344CB8AC3E}">
        <p14:creationId xmlns:p14="http://schemas.microsoft.com/office/powerpoint/2010/main" val="188426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E7FF33B4-ACE5-4A09-A3E8-2E75CE5734C8}"/>
              </a:ext>
            </a:extLst>
          </p:cNvPr>
          <p:cNvGrpSpPr/>
          <p:nvPr/>
        </p:nvGrpSpPr>
        <p:grpSpPr>
          <a:xfrm>
            <a:off x="8136636" y="134804"/>
            <a:ext cx="719328" cy="644791"/>
            <a:chOff x="8136636" y="134804"/>
            <a:chExt cx="719328" cy="644791"/>
          </a:xfrm>
          <a:solidFill>
            <a:schemeClr val="accent5"/>
          </a:solidFill>
        </p:grpSpPr>
        <p:sp>
          <p:nvSpPr>
            <p:cNvPr id="7" name="Rectangle 6">
              <a:extLst>
                <a:ext uri="{FF2B5EF4-FFF2-40B4-BE49-F238E27FC236}">
                  <a16:creationId xmlns:a16="http://schemas.microsoft.com/office/drawing/2014/main" id="{28AB08C4-3EFB-4D82-A128-FBF41240BA70}"/>
                </a:ext>
              </a:extLst>
            </p:cNvPr>
            <p:cNvSpPr/>
            <p:nvPr/>
          </p:nvSpPr>
          <p:spPr>
            <a:xfrm>
              <a:off x="8136636" y="134804"/>
              <a:ext cx="719328" cy="644791"/>
            </a:xfrm>
            <a:prstGeom prst="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descr="Brain">
              <a:extLst>
                <a:ext uri="{FF2B5EF4-FFF2-40B4-BE49-F238E27FC236}">
                  <a16:creationId xmlns:a16="http://schemas.microsoft.com/office/drawing/2014/main" id="{7FCC16A3-7C02-4BB5-9164-9A383BB256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07503" y="171830"/>
              <a:ext cx="570738" cy="570738"/>
            </a:xfrm>
            <a:prstGeom prst="rect">
              <a:avLst/>
            </a:prstGeom>
          </p:spPr>
        </p:pic>
      </p:grpSp>
      <p:sp>
        <p:nvSpPr>
          <p:cNvPr id="2" name="Title 1"/>
          <p:cNvSpPr>
            <a:spLocks noGrp="1"/>
          </p:cNvSpPr>
          <p:nvPr>
            <p:ph type="title"/>
            <p:custDataLst>
              <p:tags r:id="rId2"/>
            </p:custDataLst>
          </p:nvPr>
        </p:nvSpPr>
        <p:spPr/>
        <p:txBody>
          <a:bodyPr/>
          <a:lstStyle/>
          <a:p>
            <a:r>
              <a:rPr lang="en-US" dirty="0">
                <a:solidFill>
                  <a:schemeClr val="accent2">
                    <a:lumMod val="75000"/>
                  </a:schemeClr>
                </a:solidFill>
              </a:rPr>
              <a:t>Emotional Wellbeing</a:t>
            </a:r>
          </a:p>
        </p:txBody>
      </p:sp>
      <p:sp>
        <p:nvSpPr>
          <p:cNvPr id="5" name="Text Placeholder 4"/>
          <p:cNvSpPr>
            <a:spLocks noGrp="1"/>
          </p:cNvSpPr>
          <p:nvPr>
            <p:ph type="body" sz="quarter" idx="13"/>
            <p:custDataLst>
              <p:tags r:id="rId3"/>
            </p:custDataLst>
          </p:nvPr>
        </p:nvSpPr>
        <p:spPr/>
        <p:txBody>
          <a:bodyPr/>
          <a:lstStyle/>
          <a:p>
            <a:r>
              <a:rPr lang="en-US" dirty="0"/>
              <a:t>As of: March 20, 2020</a:t>
            </a:r>
          </a:p>
          <a:p>
            <a:endParaRPr lang="en-US" dirty="0"/>
          </a:p>
        </p:txBody>
      </p:sp>
      <p:sp>
        <p:nvSpPr>
          <p:cNvPr id="4" name="Slide Number Placeholder 3"/>
          <p:cNvSpPr>
            <a:spLocks noGrp="1"/>
          </p:cNvSpPr>
          <p:nvPr>
            <p:ph type="sldNum" sz="quarter" idx="4"/>
          </p:nvPr>
        </p:nvSpPr>
        <p:spPr/>
        <p:txBody>
          <a:bodyPr/>
          <a:lstStyle/>
          <a:p>
            <a:fld id="{2083E393-C0BF-4ED8-8545-7E4C90AFF831}" type="slidenum">
              <a:rPr lang="en-US" smtClean="0"/>
              <a:pPr/>
              <a:t>5</a:t>
            </a:fld>
            <a:endParaRPr lang="en-US" dirty="0"/>
          </a:p>
        </p:txBody>
      </p:sp>
      <p:sp>
        <p:nvSpPr>
          <p:cNvPr id="3" name="Footer Placeholder 2"/>
          <p:cNvSpPr>
            <a:spLocks noGrp="1"/>
          </p:cNvSpPr>
          <p:nvPr>
            <p:ph type="ftr" sz="quarter" idx="3"/>
          </p:nvPr>
        </p:nvSpPr>
        <p:spPr/>
        <p:txBody>
          <a:bodyPr/>
          <a:lstStyle/>
          <a:p>
            <a:r>
              <a:rPr lang="en-US" dirty="0"/>
              <a:t>© 2020 Willis Towers Watson. All rights reserved. Proprietary and Confidential. For Willis Towers Watson and Willis Towers Watson client use only.</a:t>
            </a:r>
          </a:p>
        </p:txBody>
      </p:sp>
      <p:sp>
        <p:nvSpPr>
          <p:cNvPr id="8" name="Path"/>
          <p:cNvSpPr/>
          <p:nvPr/>
        </p:nvSpPr>
        <p:spPr>
          <a:xfrm>
            <a:off x="449263" y="6631921"/>
            <a:ext cx="5570444" cy="225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b="1" dirty="0">
              <a:solidFill>
                <a:schemeClr val="tx1"/>
              </a:solidFill>
            </a:endParaRPr>
          </a:p>
        </p:txBody>
      </p:sp>
      <p:graphicFrame>
        <p:nvGraphicFramePr>
          <p:cNvPr id="15" name="Content Placeholder 5">
            <a:extLst>
              <a:ext uri="{FF2B5EF4-FFF2-40B4-BE49-F238E27FC236}">
                <a16:creationId xmlns:a16="http://schemas.microsoft.com/office/drawing/2014/main" id="{753AD89E-EAEA-4110-A3DB-51A7D4671BAE}"/>
              </a:ext>
            </a:extLst>
          </p:cNvPr>
          <p:cNvGraphicFramePr>
            <a:graphicFrameLocks/>
          </p:cNvGraphicFramePr>
          <p:nvPr>
            <p:extLst>
              <p:ext uri="{D42A27DB-BD31-4B8C-83A1-F6EECF244321}">
                <p14:modId xmlns:p14="http://schemas.microsoft.com/office/powerpoint/2010/main" val="4213311197"/>
              </p:ext>
            </p:extLst>
          </p:nvPr>
        </p:nvGraphicFramePr>
        <p:xfrm>
          <a:off x="449263" y="1683678"/>
          <a:ext cx="8237537" cy="4155594"/>
        </p:xfrm>
        <a:graphic>
          <a:graphicData uri="http://schemas.openxmlformats.org/drawingml/2006/table">
            <a:tbl>
              <a:tblPr/>
              <a:tblGrid>
                <a:gridCol w="967911">
                  <a:extLst>
                    <a:ext uri="{9D8B030D-6E8A-4147-A177-3AD203B41FA5}">
                      <a16:colId xmlns:a16="http://schemas.microsoft.com/office/drawing/2014/main" val="3519958659"/>
                    </a:ext>
                  </a:extLst>
                </a:gridCol>
                <a:gridCol w="1081176">
                  <a:extLst>
                    <a:ext uri="{9D8B030D-6E8A-4147-A177-3AD203B41FA5}">
                      <a16:colId xmlns:a16="http://schemas.microsoft.com/office/drawing/2014/main" val="1874638436"/>
                    </a:ext>
                  </a:extLst>
                </a:gridCol>
                <a:gridCol w="5024898">
                  <a:extLst>
                    <a:ext uri="{9D8B030D-6E8A-4147-A177-3AD203B41FA5}">
                      <a16:colId xmlns:a16="http://schemas.microsoft.com/office/drawing/2014/main" val="829770499"/>
                    </a:ext>
                  </a:extLst>
                </a:gridCol>
                <a:gridCol w="1163552">
                  <a:extLst>
                    <a:ext uri="{9D8B030D-6E8A-4147-A177-3AD203B41FA5}">
                      <a16:colId xmlns:a16="http://schemas.microsoft.com/office/drawing/2014/main" val="298357590"/>
                    </a:ext>
                  </a:extLst>
                </a:gridCol>
              </a:tblGrid>
              <a:tr h="221304">
                <a:tc>
                  <a:txBody>
                    <a:bodyPr/>
                    <a:lstStyle/>
                    <a:p>
                      <a:pPr algn="ctr" fontAlgn="ctr"/>
                      <a:r>
                        <a:rPr lang="en-US" sz="900" b="1" i="0" u="none" strike="noStrike" dirty="0">
                          <a:solidFill>
                            <a:srgbClr val="FFFFFF"/>
                          </a:solidFill>
                          <a:effectLst/>
                          <a:latin typeface="Arial" panose="020B0604020202020204" pitchFamily="34" charset="0"/>
                        </a:rPr>
                        <a:t>Company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2"/>
                    </a:solidFill>
                  </a:tcPr>
                </a:tc>
                <a:tc>
                  <a:txBody>
                    <a:bodyPr/>
                    <a:lstStyle/>
                    <a:p>
                      <a:pPr algn="ctr" fontAlgn="ctr"/>
                      <a:r>
                        <a:rPr lang="en-US" sz="900" b="1" i="0" u="none" strike="noStrike" dirty="0">
                          <a:solidFill>
                            <a:srgbClr val="FFFFFF"/>
                          </a:solidFill>
                          <a:effectLst/>
                          <a:latin typeface="Arial" panose="020B0604020202020204" pitchFamily="34" charset="0"/>
                        </a:rPr>
                        <a:t>Specific purpose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2"/>
                    </a:solidFill>
                  </a:tcPr>
                </a:tc>
                <a:tc>
                  <a:txBody>
                    <a:bodyPr/>
                    <a:lstStyle/>
                    <a:p>
                      <a:pPr algn="ctr" fontAlgn="ctr"/>
                      <a:r>
                        <a:rPr lang="en-US" sz="900" b="1" i="0" u="none" strike="noStrike" dirty="0">
                          <a:solidFill>
                            <a:srgbClr val="FFFFFF"/>
                          </a:solidFill>
                          <a:effectLst/>
                          <a:latin typeface="Arial" panose="020B0604020202020204" pitchFamily="34" charset="0"/>
                        </a:rPr>
                        <a:t>Description of offering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2"/>
                    </a:solidFill>
                  </a:tcPr>
                </a:tc>
                <a:tc>
                  <a:txBody>
                    <a:bodyPr/>
                    <a:lstStyle/>
                    <a:p>
                      <a:pPr algn="ctr" fontAlgn="ctr"/>
                      <a:r>
                        <a:rPr lang="en-US" sz="900" b="1" i="0" u="none" strike="noStrike" dirty="0">
                          <a:solidFill>
                            <a:srgbClr val="FFFFFF"/>
                          </a:solidFill>
                          <a:effectLst/>
                          <a:latin typeface="Arial" panose="020B0604020202020204" pitchFamily="34" charset="0"/>
                        </a:rPr>
                        <a:t>Additional Detail</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667943850"/>
                  </a:ext>
                </a:extLst>
              </a:tr>
              <a:tr h="393429">
                <a:tc>
                  <a:txBody>
                    <a:bodyPr/>
                    <a:lstStyle/>
                    <a:p>
                      <a:pPr algn="ctr" fontAlgn="ctr"/>
                      <a:r>
                        <a:rPr lang="en-US" sz="800" b="0" i="0" u="none" strike="noStrike" dirty="0">
                          <a:solidFill>
                            <a:srgbClr val="000000"/>
                          </a:solidFill>
                          <a:effectLst/>
                          <a:latin typeface="Arial" panose="020B0604020202020204" pitchFamily="34" charset="0"/>
                        </a:rPr>
                        <a:t>Tiny Habits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Educational Materials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Tiny Habits acts as a 'database' for zoom sessions where experts advise on working from home, staying calm during uncertainty, and staying upbeat. New topics are posted every day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7"/>
                        </a:rPr>
                        <a:t>Link to Tiny Habits</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3462873180"/>
                  </a:ext>
                </a:extLst>
              </a:tr>
              <a:tr h="393429">
                <a:tc>
                  <a:txBody>
                    <a:bodyPr/>
                    <a:lstStyle/>
                    <a:p>
                      <a:pPr algn="ctr" fontAlgn="ctr"/>
                      <a:r>
                        <a:rPr lang="en-US" sz="800" b="0" i="0" u="none" strike="noStrike" dirty="0">
                          <a:solidFill>
                            <a:srgbClr val="000000"/>
                          </a:solidFill>
                          <a:effectLst/>
                          <a:latin typeface="Arial" panose="020B0604020202020204" pitchFamily="34" charset="0"/>
                        </a:rPr>
                        <a:t>Headspace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Emotional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Headspace has a collection of meditation sessions that anyone can listen to via their app (no subscription necessary). This collection is called Weathering the storm and includes guided meditations, sleep support, and movement exercises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8"/>
                        </a:rPr>
                        <a:t>Headspace</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3893494000"/>
                  </a:ext>
                </a:extLst>
              </a:tr>
              <a:tr h="393429">
                <a:tc>
                  <a:txBody>
                    <a:bodyPr/>
                    <a:lstStyle/>
                    <a:p>
                      <a:pPr algn="ctr" fontAlgn="ctr"/>
                      <a:r>
                        <a:rPr lang="en-US" sz="800" b="0" i="0" u="none" strike="noStrike" dirty="0">
                          <a:solidFill>
                            <a:srgbClr val="000000"/>
                          </a:solidFill>
                          <a:effectLst/>
                          <a:latin typeface="Arial" panose="020B0604020202020204" pitchFamily="34" charset="0"/>
                        </a:rPr>
                        <a:t>DirectPath</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Emotional Wellbeing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DirectPath has a COVID-19 help line. Companies can have access to this help line by contacting direct path. No contract needs to be signed. Please email contact@directpathhealth.com to get started</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9"/>
                        </a:rPr>
                        <a:t>DirectPath</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973506296"/>
                  </a:ext>
                </a:extLst>
              </a:tr>
              <a:tr h="393429">
                <a:tc>
                  <a:txBody>
                    <a:bodyPr/>
                    <a:lstStyle/>
                    <a:p>
                      <a:pPr algn="ctr" fontAlgn="ctr"/>
                      <a:r>
                        <a:rPr lang="en-US" sz="800" b="0" i="0" u="none" strike="noStrike" dirty="0">
                          <a:solidFill>
                            <a:srgbClr val="000000"/>
                          </a:solidFill>
                          <a:effectLst/>
                          <a:latin typeface="Arial" panose="020B0604020202020204" pitchFamily="34" charset="0"/>
                        </a:rPr>
                        <a:t>Big Health</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Sleep</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Sleepio digital therapy offered to help members with issues falling asleep and staying asleep; services will be offered at no cost during this period of social distancing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0"/>
                        </a:rPr>
                        <a:t>Big Health - Sleep</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826454831"/>
                  </a:ext>
                </a:extLst>
              </a:tr>
              <a:tr h="393429">
                <a:tc>
                  <a:txBody>
                    <a:bodyPr/>
                    <a:lstStyle/>
                    <a:p>
                      <a:pPr algn="ctr" fontAlgn="ctr"/>
                      <a:r>
                        <a:rPr lang="en-US" sz="800" b="0" i="0" u="none" strike="noStrike" dirty="0">
                          <a:solidFill>
                            <a:srgbClr val="000000"/>
                          </a:solidFill>
                          <a:effectLst/>
                          <a:latin typeface="Arial" panose="020B0604020202020204" pitchFamily="34" charset="0"/>
                        </a:rPr>
                        <a:t>Dark Noise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Sleep</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Dark Noise is an app that offers a wide range of different noises to help you sleep, focus, or relax. The app is normally available for $3.99, but they have opened the TestFlight beta for free to everyone during this time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1"/>
                        </a:rPr>
                        <a:t>Dark Noise beta</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511282963"/>
                  </a:ext>
                </a:extLst>
              </a:tr>
              <a:tr h="393429">
                <a:tc>
                  <a:txBody>
                    <a:bodyPr/>
                    <a:lstStyle/>
                    <a:p>
                      <a:pPr algn="ctr" fontAlgn="ctr"/>
                      <a:r>
                        <a:rPr lang="en-US" sz="800" b="0" i="0" u="none" strike="noStrike" dirty="0">
                          <a:solidFill>
                            <a:srgbClr val="000000"/>
                          </a:solidFill>
                          <a:effectLst/>
                          <a:latin typeface="Arial" panose="020B0604020202020204" pitchFamily="34" charset="0"/>
                        </a:rPr>
                        <a:t>Big Health</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Stress and Anxiety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App based sessions to help members cope with stress and anxiety; services will be offered at no cost during this period of social distancing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2"/>
                        </a:rPr>
                        <a:t>Big Health - Stress and Anxiety</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892205929"/>
                  </a:ext>
                </a:extLst>
              </a:tr>
              <a:tr h="393429">
                <a:tc>
                  <a:txBody>
                    <a:bodyPr/>
                    <a:lstStyle/>
                    <a:p>
                      <a:pPr algn="ctr" fontAlgn="ctr"/>
                      <a:r>
                        <a:rPr lang="en-US" sz="800" b="0" i="0" u="none" strike="noStrike" dirty="0">
                          <a:solidFill>
                            <a:srgbClr val="000000"/>
                          </a:solidFill>
                          <a:effectLst/>
                          <a:latin typeface="Arial" panose="020B0604020202020204" pitchFamily="34" charset="0"/>
                        </a:rPr>
                        <a:t>Optum</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Stress and Anxiety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Optum is offering a free emotional support help line for all individuals (1-866-342-6892). Additionally, there are several coping and disaster tools and resources available on liveandworkwell.com. Register to get your HealthSafe ID and use keyword "disaster" to access the materials.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3"/>
                        </a:rPr>
                        <a:t>Optum</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3012274298"/>
                  </a:ext>
                </a:extLst>
              </a:tr>
              <a:tr h="393429">
                <a:tc>
                  <a:txBody>
                    <a:bodyPr/>
                    <a:lstStyle/>
                    <a:p>
                      <a:pPr algn="ctr" fontAlgn="ctr"/>
                      <a:r>
                        <a:rPr lang="en-US" sz="800" b="0" i="0" u="none" strike="noStrike" dirty="0">
                          <a:solidFill>
                            <a:srgbClr val="000000"/>
                          </a:solidFill>
                          <a:effectLst/>
                          <a:latin typeface="Arial" panose="020B0604020202020204" pitchFamily="34" charset="0"/>
                        </a:rPr>
                        <a:t>Sonic Boom</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Stress and Anxiety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Sonic Boom is partnering with Healbright to offer a free course to the public around mental health during COVID-19. Access the free course by following the link</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4"/>
                        </a:rPr>
                        <a:t>Sonic Boom</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562600092"/>
                  </a:ext>
                </a:extLst>
              </a:tr>
              <a:tr h="393429">
                <a:tc>
                  <a:txBody>
                    <a:bodyPr/>
                    <a:lstStyle/>
                    <a:p>
                      <a:pPr algn="ctr" fontAlgn="ctr"/>
                      <a:r>
                        <a:rPr lang="en-US" sz="800" b="0" i="0" u="none" strike="noStrike" dirty="0">
                          <a:solidFill>
                            <a:srgbClr val="000000"/>
                          </a:solidFill>
                          <a:effectLst/>
                          <a:latin typeface="Arial" panose="020B0604020202020204" pitchFamily="34" charset="0"/>
                        </a:rPr>
                        <a:t>Fitbit Health Solutions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Wellness Sessions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Holding virtual sessions around topics such as tips to reduce stress and anxiety and sleeping better</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5"/>
                        </a:rPr>
                        <a:t>Register for the next session here</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406530228"/>
                  </a:ext>
                </a:extLst>
              </a:tr>
              <a:tr h="393429">
                <a:tc>
                  <a:txBody>
                    <a:bodyPr/>
                    <a:lstStyle/>
                    <a:p>
                      <a:pPr algn="ctr" fontAlgn="ctr"/>
                      <a:r>
                        <a:rPr lang="en-US" sz="800" b="0" i="0" u="none" strike="noStrike" dirty="0">
                          <a:solidFill>
                            <a:srgbClr val="000000"/>
                          </a:solidFill>
                          <a:effectLst/>
                          <a:latin typeface="Arial" panose="020B0604020202020204" pitchFamily="34" charset="0"/>
                        </a:rPr>
                        <a:t>Modern Health</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Wellness Sessions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Offering free community support sessions aimed at helping people cope with the challenges and uncertainty caused by the COVID-19 coronavirus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6"/>
                        </a:rPr>
                        <a:t>Contact here for more info</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176942100"/>
                  </a:ext>
                </a:extLst>
              </a:tr>
            </a:tbl>
          </a:graphicData>
        </a:graphic>
      </p:graphicFrame>
    </p:spTree>
    <p:custDataLst>
      <p:tags r:id="rId1"/>
    </p:custDataLst>
    <p:extLst>
      <p:ext uri="{BB962C8B-B14F-4D97-AF65-F5344CB8AC3E}">
        <p14:creationId xmlns:p14="http://schemas.microsoft.com/office/powerpoint/2010/main" val="295125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E7FF33B4-ACE5-4A09-A3E8-2E75CE5734C8}"/>
              </a:ext>
            </a:extLst>
          </p:cNvPr>
          <p:cNvGrpSpPr/>
          <p:nvPr/>
        </p:nvGrpSpPr>
        <p:grpSpPr>
          <a:xfrm>
            <a:off x="8136636" y="134804"/>
            <a:ext cx="719328" cy="644791"/>
            <a:chOff x="8136636" y="134804"/>
            <a:chExt cx="719328" cy="644791"/>
          </a:xfrm>
          <a:solidFill>
            <a:schemeClr val="accent5"/>
          </a:solidFill>
        </p:grpSpPr>
        <p:sp>
          <p:nvSpPr>
            <p:cNvPr id="7" name="Rectangle 6">
              <a:extLst>
                <a:ext uri="{FF2B5EF4-FFF2-40B4-BE49-F238E27FC236}">
                  <a16:creationId xmlns:a16="http://schemas.microsoft.com/office/drawing/2014/main" id="{28AB08C4-3EFB-4D82-A128-FBF41240BA70}"/>
                </a:ext>
              </a:extLst>
            </p:cNvPr>
            <p:cNvSpPr/>
            <p:nvPr/>
          </p:nvSpPr>
          <p:spPr>
            <a:xfrm>
              <a:off x="8136636" y="134804"/>
              <a:ext cx="719328" cy="644791"/>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descr="Users">
              <a:extLst>
                <a:ext uri="{FF2B5EF4-FFF2-40B4-BE49-F238E27FC236}">
                  <a16:creationId xmlns:a16="http://schemas.microsoft.com/office/drawing/2014/main" id="{7FCC16A3-7C02-4BB5-9164-9A383BB256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07503" y="171830"/>
              <a:ext cx="570738" cy="570738"/>
            </a:xfrm>
            <a:prstGeom prst="rect">
              <a:avLst/>
            </a:prstGeom>
          </p:spPr>
        </p:pic>
      </p:grpSp>
      <p:sp>
        <p:nvSpPr>
          <p:cNvPr id="2" name="Title 1"/>
          <p:cNvSpPr>
            <a:spLocks noGrp="1"/>
          </p:cNvSpPr>
          <p:nvPr>
            <p:ph type="title"/>
            <p:custDataLst>
              <p:tags r:id="rId2"/>
            </p:custDataLst>
          </p:nvPr>
        </p:nvSpPr>
        <p:spPr/>
        <p:txBody>
          <a:bodyPr/>
          <a:lstStyle/>
          <a:p>
            <a:r>
              <a:rPr lang="en-US" dirty="0">
                <a:solidFill>
                  <a:schemeClr val="accent3">
                    <a:lumMod val="75000"/>
                  </a:schemeClr>
                </a:solidFill>
              </a:rPr>
              <a:t>Social Wellbeing</a:t>
            </a:r>
          </a:p>
        </p:txBody>
      </p:sp>
      <p:sp>
        <p:nvSpPr>
          <p:cNvPr id="5" name="Text Placeholder 4"/>
          <p:cNvSpPr>
            <a:spLocks noGrp="1"/>
          </p:cNvSpPr>
          <p:nvPr>
            <p:ph type="body" sz="quarter" idx="13"/>
            <p:custDataLst>
              <p:tags r:id="rId3"/>
            </p:custDataLst>
          </p:nvPr>
        </p:nvSpPr>
        <p:spPr/>
        <p:txBody>
          <a:bodyPr/>
          <a:lstStyle/>
          <a:p>
            <a:r>
              <a:rPr lang="en-US" dirty="0"/>
              <a:t>As of: March 20, 2020</a:t>
            </a:r>
          </a:p>
          <a:p>
            <a:endParaRPr lang="en-US" dirty="0"/>
          </a:p>
        </p:txBody>
      </p:sp>
      <p:sp>
        <p:nvSpPr>
          <p:cNvPr id="4" name="Slide Number Placeholder 3"/>
          <p:cNvSpPr>
            <a:spLocks noGrp="1"/>
          </p:cNvSpPr>
          <p:nvPr>
            <p:ph type="sldNum" sz="quarter" idx="4"/>
          </p:nvPr>
        </p:nvSpPr>
        <p:spPr/>
        <p:txBody>
          <a:bodyPr/>
          <a:lstStyle/>
          <a:p>
            <a:fld id="{2083E393-C0BF-4ED8-8545-7E4C90AFF831}" type="slidenum">
              <a:rPr lang="en-US" smtClean="0"/>
              <a:pPr/>
              <a:t>6</a:t>
            </a:fld>
            <a:endParaRPr lang="en-US" dirty="0"/>
          </a:p>
        </p:txBody>
      </p:sp>
      <p:sp>
        <p:nvSpPr>
          <p:cNvPr id="3" name="Footer Placeholder 2"/>
          <p:cNvSpPr>
            <a:spLocks noGrp="1"/>
          </p:cNvSpPr>
          <p:nvPr>
            <p:ph type="ftr" sz="quarter" idx="3"/>
          </p:nvPr>
        </p:nvSpPr>
        <p:spPr/>
        <p:txBody>
          <a:bodyPr/>
          <a:lstStyle/>
          <a:p>
            <a:r>
              <a:rPr lang="en-US" dirty="0"/>
              <a:t>© 2020 Willis Towers Watson. All rights reserved. Proprietary and Confidential. For Willis Towers Watson and Willis Towers Watson client use only.</a:t>
            </a:r>
          </a:p>
        </p:txBody>
      </p:sp>
      <p:sp>
        <p:nvSpPr>
          <p:cNvPr id="8" name="Path"/>
          <p:cNvSpPr/>
          <p:nvPr/>
        </p:nvSpPr>
        <p:spPr>
          <a:xfrm>
            <a:off x="449263" y="6631921"/>
            <a:ext cx="5570444" cy="225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b="1" dirty="0">
              <a:solidFill>
                <a:schemeClr val="tx1"/>
              </a:solidFill>
            </a:endParaRPr>
          </a:p>
        </p:txBody>
      </p:sp>
      <p:graphicFrame>
        <p:nvGraphicFramePr>
          <p:cNvPr id="12" name="Content Placeholder 5">
            <a:extLst>
              <a:ext uri="{FF2B5EF4-FFF2-40B4-BE49-F238E27FC236}">
                <a16:creationId xmlns:a16="http://schemas.microsoft.com/office/drawing/2014/main" id="{3A4E692C-4B69-4C29-B547-023AF4565534}"/>
              </a:ext>
            </a:extLst>
          </p:cNvPr>
          <p:cNvGraphicFramePr>
            <a:graphicFrameLocks/>
          </p:cNvGraphicFramePr>
          <p:nvPr>
            <p:extLst>
              <p:ext uri="{D42A27DB-BD31-4B8C-83A1-F6EECF244321}">
                <p14:modId xmlns:p14="http://schemas.microsoft.com/office/powerpoint/2010/main" val="569849027"/>
              </p:ext>
            </p:extLst>
          </p:nvPr>
        </p:nvGraphicFramePr>
        <p:xfrm>
          <a:off x="449263" y="1683678"/>
          <a:ext cx="8237537" cy="4392387"/>
        </p:xfrm>
        <a:graphic>
          <a:graphicData uri="http://schemas.openxmlformats.org/drawingml/2006/table">
            <a:tbl>
              <a:tblPr/>
              <a:tblGrid>
                <a:gridCol w="967911">
                  <a:extLst>
                    <a:ext uri="{9D8B030D-6E8A-4147-A177-3AD203B41FA5}">
                      <a16:colId xmlns:a16="http://schemas.microsoft.com/office/drawing/2014/main" val="3519958659"/>
                    </a:ext>
                  </a:extLst>
                </a:gridCol>
                <a:gridCol w="1081176">
                  <a:extLst>
                    <a:ext uri="{9D8B030D-6E8A-4147-A177-3AD203B41FA5}">
                      <a16:colId xmlns:a16="http://schemas.microsoft.com/office/drawing/2014/main" val="1874638436"/>
                    </a:ext>
                  </a:extLst>
                </a:gridCol>
                <a:gridCol w="5024898">
                  <a:extLst>
                    <a:ext uri="{9D8B030D-6E8A-4147-A177-3AD203B41FA5}">
                      <a16:colId xmlns:a16="http://schemas.microsoft.com/office/drawing/2014/main" val="829770499"/>
                    </a:ext>
                  </a:extLst>
                </a:gridCol>
                <a:gridCol w="1163552">
                  <a:extLst>
                    <a:ext uri="{9D8B030D-6E8A-4147-A177-3AD203B41FA5}">
                      <a16:colId xmlns:a16="http://schemas.microsoft.com/office/drawing/2014/main" val="298357590"/>
                    </a:ext>
                  </a:extLst>
                </a:gridCol>
              </a:tblGrid>
              <a:tr h="145541">
                <a:tc>
                  <a:txBody>
                    <a:bodyPr/>
                    <a:lstStyle/>
                    <a:p>
                      <a:pPr algn="ctr" fontAlgn="ctr"/>
                      <a:r>
                        <a:rPr lang="en-US" sz="900" b="1" i="0" u="none" strike="noStrike" dirty="0">
                          <a:solidFill>
                            <a:srgbClr val="FFFFFF"/>
                          </a:solidFill>
                          <a:effectLst/>
                          <a:latin typeface="Arial" panose="020B0604020202020204" pitchFamily="34" charset="0"/>
                        </a:rPr>
                        <a:t>Company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3"/>
                    </a:solidFill>
                  </a:tcPr>
                </a:tc>
                <a:tc>
                  <a:txBody>
                    <a:bodyPr/>
                    <a:lstStyle/>
                    <a:p>
                      <a:pPr algn="ctr" fontAlgn="ctr"/>
                      <a:r>
                        <a:rPr lang="en-US" sz="900" b="1" i="0" u="none" strike="noStrike" dirty="0">
                          <a:solidFill>
                            <a:srgbClr val="FFFFFF"/>
                          </a:solidFill>
                          <a:effectLst/>
                          <a:latin typeface="Arial" panose="020B0604020202020204" pitchFamily="34" charset="0"/>
                        </a:rPr>
                        <a:t>Specific purpose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3"/>
                    </a:solidFill>
                  </a:tcPr>
                </a:tc>
                <a:tc>
                  <a:txBody>
                    <a:bodyPr/>
                    <a:lstStyle/>
                    <a:p>
                      <a:pPr algn="ctr" fontAlgn="ctr"/>
                      <a:r>
                        <a:rPr lang="en-US" sz="900" b="1" i="0" u="none" strike="noStrike" dirty="0">
                          <a:solidFill>
                            <a:srgbClr val="FFFFFF"/>
                          </a:solidFill>
                          <a:effectLst/>
                          <a:latin typeface="Arial" panose="020B0604020202020204" pitchFamily="34" charset="0"/>
                        </a:rPr>
                        <a:t>Description of offering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3"/>
                    </a:solidFill>
                  </a:tcPr>
                </a:tc>
                <a:tc>
                  <a:txBody>
                    <a:bodyPr/>
                    <a:lstStyle/>
                    <a:p>
                      <a:pPr algn="ctr" fontAlgn="ctr"/>
                      <a:r>
                        <a:rPr lang="en-US" sz="900" b="1" i="0" u="none" strike="noStrike" dirty="0">
                          <a:solidFill>
                            <a:srgbClr val="FFFFFF"/>
                          </a:solidFill>
                          <a:effectLst/>
                          <a:latin typeface="Arial" panose="020B0604020202020204" pitchFamily="34" charset="0"/>
                        </a:rPr>
                        <a:t>Additional Detail</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3"/>
                    </a:solidFill>
                  </a:tcPr>
                </a:tc>
                <a:extLst>
                  <a:ext uri="{0D108BD9-81ED-4DB2-BD59-A6C34878D82A}">
                    <a16:rowId xmlns:a16="http://schemas.microsoft.com/office/drawing/2014/main" val="667943850"/>
                  </a:ext>
                </a:extLst>
              </a:tr>
              <a:tr h="388109">
                <a:tc>
                  <a:txBody>
                    <a:bodyPr/>
                    <a:lstStyle/>
                    <a:p>
                      <a:pPr algn="ctr" fontAlgn="ctr"/>
                      <a:r>
                        <a:rPr lang="en-US" sz="800" b="0" i="0" u="none" strike="noStrike" dirty="0">
                          <a:solidFill>
                            <a:srgbClr val="000000"/>
                          </a:solidFill>
                          <a:effectLst/>
                          <a:latin typeface="Arial" panose="020B0604020202020204" pitchFamily="34" charset="0"/>
                        </a:rPr>
                        <a:t>Cariloop</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Caregiver Support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Offers caregiver support for adult and child caregiving. Cariloop can support members with complex health conditions as well. There are no special offers at this time. Contact Cariloop for questions around pricing and contracts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7"/>
                        </a:rPr>
                        <a:t>Employer site</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3893494000"/>
                  </a:ext>
                </a:extLst>
              </a:tr>
              <a:tr h="517478">
                <a:tc>
                  <a:txBody>
                    <a:bodyPr/>
                    <a:lstStyle/>
                    <a:p>
                      <a:pPr algn="ctr" fontAlgn="ctr"/>
                      <a:r>
                        <a:rPr lang="en-US" sz="800" b="0" i="0" u="none" strike="noStrike" dirty="0">
                          <a:solidFill>
                            <a:srgbClr val="000000"/>
                          </a:solidFill>
                          <a:effectLst/>
                          <a:latin typeface="Arial" panose="020B0604020202020204" pitchFamily="34" charset="0"/>
                        </a:rPr>
                        <a:t>Torchlight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Caregiver Support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Torchlight's services include: personalized recommendations tailored to the caregiver’s or loved one’s profile and needs, subject-matter tutorials on a range of topics, interactive tools to guide decision making, virtual File Cabinet to store, manage and access key documents, journal and calendar to track caregiver experience and appointments that can be shared with a team. No discounts or special offers at this time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8"/>
                        </a:rPr>
                        <a:t>Torchlight</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072842847"/>
                  </a:ext>
                </a:extLst>
              </a:tr>
              <a:tr h="388109">
                <a:tc>
                  <a:txBody>
                    <a:bodyPr/>
                    <a:lstStyle/>
                    <a:p>
                      <a:pPr algn="ctr" fontAlgn="ctr"/>
                      <a:r>
                        <a:rPr lang="en-US" sz="800" b="0" i="0" u="none" strike="noStrike" dirty="0">
                          <a:solidFill>
                            <a:srgbClr val="000000"/>
                          </a:solidFill>
                          <a:effectLst/>
                          <a:latin typeface="Arial" panose="020B0604020202020204" pitchFamily="34" charset="0"/>
                        </a:rPr>
                        <a:t>Care.com</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Caregiver Support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Care.com provides in-home care, driving, housekeeping, meal prep, long-term planning, companions and aides for aging parents, as well as many other service offerings. They are offering 1 month of free, premium access for healthcare workers as well as senior care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9"/>
                        </a:rPr>
                        <a:t>Care.com</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265198873"/>
                  </a:ext>
                </a:extLst>
              </a:tr>
              <a:tr h="517478">
                <a:tc>
                  <a:txBody>
                    <a:bodyPr/>
                    <a:lstStyle/>
                    <a:p>
                      <a:pPr algn="ctr" fontAlgn="ctr"/>
                      <a:r>
                        <a:rPr lang="en-US" sz="800" b="0" i="0" u="none" strike="noStrike" dirty="0">
                          <a:solidFill>
                            <a:srgbClr val="000000"/>
                          </a:solidFill>
                          <a:effectLst/>
                          <a:latin typeface="Arial" panose="020B0604020202020204" pitchFamily="34" charset="0"/>
                        </a:rPr>
                        <a:t>Wellthy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Caregiver Support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Wellthy's services include: legal, financial, medical, in-home care, and social/mental services for families who have health or aging-related concerns. Services are provided across 8 states. Creating an account is free to all, but employers who implement this service can fully or partially cover the cost of working with the care coordinators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0"/>
                        </a:rPr>
                        <a:t>Wellthy</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3297064095"/>
                  </a:ext>
                </a:extLst>
              </a:tr>
              <a:tr h="258739">
                <a:tc>
                  <a:txBody>
                    <a:bodyPr/>
                    <a:lstStyle/>
                    <a:p>
                      <a:pPr algn="ctr" fontAlgn="ctr"/>
                      <a:r>
                        <a:rPr lang="en-US" sz="800" b="0" i="0" u="none" strike="noStrike" dirty="0">
                          <a:solidFill>
                            <a:srgbClr val="000000"/>
                          </a:solidFill>
                          <a:effectLst/>
                          <a:latin typeface="Arial" panose="020B0604020202020204" pitchFamily="34" charset="0"/>
                        </a:rPr>
                        <a:t>Lifecare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Caregiver Support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Lifecare provides child and elder care, education, financial/legal issues, health and every day responsibilities support via phone, web, and in-person. Offered in all 50 states. No discounts or special offers at this time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1"/>
                        </a:rPr>
                        <a:t>Lifecare</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892205929"/>
                  </a:ext>
                </a:extLst>
              </a:tr>
              <a:tr h="517478">
                <a:tc>
                  <a:txBody>
                    <a:bodyPr/>
                    <a:lstStyle/>
                    <a:p>
                      <a:pPr algn="ctr" fontAlgn="ctr"/>
                      <a:r>
                        <a:rPr lang="en-US" sz="800" b="0" i="0" u="none" strike="noStrike" dirty="0">
                          <a:solidFill>
                            <a:srgbClr val="000000"/>
                          </a:solidFill>
                          <a:effectLst/>
                          <a:latin typeface="Arial" panose="020B0604020202020204" pitchFamily="34" charset="0"/>
                        </a:rPr>
                        <a:t>Workplace Options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Caregiver Support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Workplace options is an online command center for organizing and scheduling caregiving assignment, responsibilities, important events, and appointments. The also have solutions for general emotional and physical wellbeing. This is available in 200 countries and headquartered in the US. No discounts or special offers at this time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2"/>
                        </a:rPr>
                        <a:t>Workplace Options</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562600092"/>
                  </a:ext>
                </a:extLst>
              </a:tr>
              <a:tr h="517478">
                <a:tc>
                  <a:txBody>
                    <a:bodyPr/>
                    <a:lstStyle/>
                    <a:p>
                      <a:pPr algn="ctr" fontAlgn="ctr"/>
                      <a:r>
                        <a:rPr lang="en-US" sz="800" b="0" i="0" u="none" strike="noStrike" dirty="0">
                          <a:solidFill>
                            <a:srgbClr val="000000"/>
                          </a:solidFill>
                          <a:effectLst/>
                          <a:latin typeface="Arial" panose="020B0604020202020204" pitchFamily="34" charset="0"/>
                        </a:rPr>
                        <a:t>Bright Horizons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Caregiver Support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Bright Horizons is best known for their day care services but they also provide elder care services, educational advising and tuition assistance. Services include: identifying adult/elder care providers, geriatric and long-term care planning. They currently have educational materials for children as well as parent resources on their webpage. No other discounts or special offers at this time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3"/>
                        </a:rPr>
                        <a:t>Bright Horizons</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406530228"/>
                  </a:ext>
                </a:extLst>
              </a:tr>
              <a:tr h="258739">
                <a:tc>
                  <a:txBody>
                    <a:bodyPr/>
                    <a:lstStyle/>
                    <a:p>
                      <a:pPr algn="ctr" fontAlgn="ctr"/>
                      <a:r>
                        <a:rPr lang="en-US" sz="800" b="0" i="0" u="none" strike="noStrike" dirty="0">
                          <a:solidFill>
                            <a:srgbClr val="000000"/>
                          </a:solidFill>
                          <a:effectLst/>
                          <a:latin typeface="Arial" panose="020B0604020202020204" pitchFamily="34" charset="0"/>
                        </a:rPr>
                        <a:t>Honor</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Caregiver Support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Honor's services include: activity, companionship, drop-ins, meal preparation, grooming, light housekeeping, medication reminders, transportation, 24-hour awake care. No discounts or special offers at this time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4"/>
                        </a:rPr>
                        <a:t>Honor</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176942100"/>
                  </a:ext>
                </a:extLst>
              </a:tr>
              <a:tr h="258739">
                <a:tc>
                  <a:txBody>
                    <a:bodyPr/>
                    <a:lstStyle/>
                    <a:p>
                      <a:pPr algn="ctr" fontAlgn="ctr"/>
                      <a:r>
                        <a:rPr lang="en-US" sz="800" b="0" i="0" u="none" strike="noStrike" dirty="0">
                          <a:solidFill>
                            <a:srgbClr val="000000"/>
                          </a:solidFill>
                          <a:effectLst/>
                          <a:latin typeface="Arial" panose="020B0604020202020204" pitchFamily="34" charset="0"/>
                        </a:rPr>
                        <a:t>Sittercity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Caregiver Support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Sittercity connects families and sitters when there is a need. Sittercity is reducing it's monthly membership fee for new members by 50%</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5"/>
                        </a:rPr>
                        <a:t>Sittercity</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731229528"/>
                  </a:ext>
                </a:extLst>
              </a:tr>
              <a:tr h="258739">
                <a:tc>
                  <a:txBody>
                    <a:bodyPr/>
                    <a:lstStyle/>
                    <a:p>
                      <a:pPr algn="ctr" fontAlgn="ctr"/>
                      <a:r>
                        <a:rPr lang="en-US" sz="800" b="0" i="0" u="none" strike="noStrike" dirty="0">
                          <a:solidFill>
                            <a:srgbClr val="000000"/>
                          </a:solidFill>
                          <a:effectLst/>
                          <a:latin typeface="Arial" panose="020B0604020202020204" pitchFamily="34" charset="0"/>
                        </a:rPr>
                        <a:t>Loom</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Educational Materials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Loom Basic is now offering unlimited recording and sharing at no cost, Loom Pro has extended the free trial to 30 days, and Loom Pro is offered at 50% of cost. Loom Pro is available for free to teachers and students enrolled at an educational institute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6"/>
                        </a:rPr>
                        <a:t>Loom</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3741760194"/>
                  </a:ext>
                </a:extLst>
              </a:tr>
              <a:tr h="258739">
                <a:tc>
                  <a:txBody>
                    <a:bodyPr/>
                    <a:lstStyle/>
                    <a:p>
                      <a:pPr algn="ctr" fontAlgn="ctr"/>
                      <a:r>
                        <a:rPr lang="en-US" sz="800" b="0" i="0" u="none" strike="noStrike" dirty="0">
                          <a:solidFill>
                            <a:srgbClr val="000000"/>
                          </a:solidFill>
                          <a:effectLst/>
                          <a:latin typeface="Arial" panose="020B0604020202020204" pitchFamily="34" charset="0"/>
                        </a:rPr>
                        <a:t>N/A</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Virtual Tours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Various tourist destinations are releasing virtual tours since their locations are closed</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17"/>
                        </a:rPr>
                        <a:t>Links to tours</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2749535444"/>
                  </a:ext>
                </a:extLst>
              </a:tr>
            </a:tbl>
          </a:graphicData>
        </a:graphic>
      </p:graphicFrame>
    </p:spTree>
    <p:custDataLst>
      <p:tags r:id="rId1"/>
    </p:custDataLst>
    <p:extLst>
      <p:ext uri="{BB962C8B-B14F-4D97-AF65-F5344CB8AC3E}">
        <p14:creationId xmlns:p14="http://schemas.microsoft.com/office/powerpoint/2010/main" val="1685281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a:solidFill>
                  <a:schemeClr val="accent5">
                    <a:lumMod val="75000"/>
                  </a:schemeClr>
                </a:solidFill>
              </a:rPr>
              <a:t>Financial Wellbeing</a:t>
            </a:r>
          </a:p>
        </p:txBody>
      </p:sp>
      <p:sp>
        <p:nvSpPr>
          <p:cNvPr id="5" name="Text Placeholder 4"/>
          <p:cNvSpPr>
            <a:spLocks noGrp="1"/>
          </p:cNvSpPr>
          <p:nvPr>
            <p:ph type="body" sz="quarter" idx="13"/>
            <p:custDataLst>
              <p:tags r:id="rId3"/>
            </p:custDataLst>
          </p:nvPr>
        </p:nvSpPr>
        <p:spPr/>
        <p:txBody>
          <a:bodyPr/>
          <a:lstStyle/>
          <a:p>
            <a:r>
              <a:rPr lang="en-US" dirty="0"/>
              <a:t>As of: March 20, 2020</a:t>
            </a:r>
          </a:p>
          <a:p>
            <a:endParaRPr lang="en-US" dirty="0"/>
          </a:p>
        </p:txBody>
      </p:sp>
      <p:sp>
        <p:nvSpPr>
          <p:cNvPr id="4" name="Slide Number Placeholder 3"/>
          <p:cNvSpPr>
            <a:spLocks noGrp="1"/>
          </p:cNvSpPr>
          <p:nvPr>
            <p:ph type="sldNum" sz="quarter" idx="4"/>
          </p:nvPr>
        </p:nvSpPr>
        <p:spPr/>
        <p:txBody>
          <a:bodyPr/>
          <a:lstStyle/>
          <a:p>
            <a:fld id="{2083E393-C0BF-4ED8-8545-7E4C90AFF831}" type="slidenum">
              <a:rPr lang="en-US" smtClean="0"/>
              <a:pPr/>
              <a:t>7</a:t>
            </a:fld>
            <a:endParaRPr lang="en-US" dirty="0"/>
          </a:p>
        </p:txBody>
      </p:sp>
      <p:sp>
        <p:nvSpPr>
          <p:cNvPr id="3" name="Footer Placeholder 2"/>
          <p:cNvSpPr>
            <a:spLocks noGrp="1"/>
          </p:cNvSpPr>
          <p:nvPr>
            <p:ph type="ftr" sz="quarter" idx="3"/>
          </p:nvPr>
        </p:nvSpPr>
        <p:spPr/>
        <p:txBody>
          <a:bodyPr/>
          <a:lstStyle/>
          <a:p>
            <a:r>
              <a:rPr lang="en-US" dirty="0"/>
              <a:t>© 2020 Willis Towers Watson. All rights reserved. Proprietary and Confidential. For Willis Towers Watson and Willis Towers Watson client use only.</a:t>
            </a:r>
          </a:p>
        </p:txBody>
      </p:sp>
      <p:sp>
        <p:nvSpPr>
          <p:cNvPr id="8" name="Path"/>
          <p:cNvSpPr/>
          <p:nvPr/>
        </p:nvSpPr>
        <p:spPr>
          <a:xfrm>
            <a:off x="449263" y="6631921"/>
            <a:ext cx="5570444" cy="225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b="1" dirty="0">
              <a:solidFill>
                <a:schemeClr val="tx1"/>
              </a:solidFill>
            </a:endParaRPr>
          </a:p>
        </p:txBody>
      </p:sp>
      <p:grpSp>
        <p:nvGrpSpPr>
          <p:cNvPr id="6" name="Group 5">
            <a:extLst>
              <a:ext uri="{FF2B5EF4-FFF2-40B4-BE49-F238E27FC236}">
                <a16:creationId xmlns:a16="http://schemas.microsoft.com/office/drawing/2014/main" id="{BCB05CFC-C548-443A-8BBC-32EFB60DFDBF}"/>
              </a:ext>
            </a:extLst>
          </p:cNvPr>
          <p:cNvGrpSpPr/>
          <p:nvPr/>
        </p:nvGrpSpPr>
        <p:grpSpPr>
          <a:xfrm>
            <a:off x="8136636" y="134804"/>
            <a:ext cx="719328" cy="644791"/>
            <a:chOff x="8208026" y="80707"/>
            <a:chExt cx="719328" cy="644791"/>
          </a:xfrm>
        </p:grpSpPr>
        <p:sp>
          <p:nvSpPr>
            <p:cNvPr id="7" name="Rectangle 6">
              <a:extLst>
                <a:ext uri="{FF2B5EF4-FFF2-40B4-BE49-F238E27FC236}">
                  <a16:creationId xmlns:a16="http://schemas.microsoft.com/office/drawing/2014/main" id="{28AB08C4-3EFB-4D82-A128-FBF41240BA70}"/>
                </a:ext>
              </a:extLst>
            </p:cNvPr>
            <p:cNvSpPr/>
            <p:nvPr/>
          </p:nvSpPr>
          <p:spPr>
            <a:xfrm>
              <a:off x="8208026" y="80707"/>
              <a:ext cx="719328" cy="644791"/>
            </a:xfrm>
            <a:prstGeom prst="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5">
              <a:extLst>
                <a:ext uri="{FF2B5EF4-FFF2-40B4-BE49-F238E27FC236}">
                  <a16:creationId xmlns:a16="http://schemas.microsoft.com/office/drawing/2014/main" id="{18E5AE3A-8648-4317-8765-62D4255B51B1}"/>
                </a:ext>
              </a:extLst>
            </p:cNvPr>
            <p:cNvSpPr>
              <a:spLocks noEditPoints="1"/>
            </p:cNvSpPr>
            <p:nvPr/>
          </p:nvSpPr>
          <p:spPr bwMode="auto">
            <a:xfrm>
              <a:off x="8311134" y="155803"/>
              <a:ext cx="513112" cy="494598"/>
            </a:xfrm>
            <a:custGeom>
              <a:avLst/>
              <a:gdLst>
                <a:gd name="T0" fmla="*/ 106 w 265"/>
                <a:gd name="T1" fmla="*/ 92 h 226"/>
                <a:gd name="T2" fmla="*/ 92 w 265"/>
                <a:gd name="T3" fmla="*/ 70 h 226"/>
                <a:gd name="T4" fmla="*/ 70 w 265"/>
                <a:gd name="T5" fmla="*/ 58 h 226"/>
                <a:gd name="T6" fmla="*/ 0 w 265"/>
                <a:gd name="T7" fmla="*/ 98 h 226"/>
                <a:gd name="T8" fmla="*/ 95 w 265"/>
                <a:gd name="T9" fmla="*/ 153 h 226"/>
                <a:gd name="T10" fmla="*/ 165 w 265"/>
                <a:gd name="T11" fmla="*/ 112 h 226"/>
                <a:gd name="T12" fmla="*/ 143 w 265"/>
                <a:gd name="T13" fmla="*/ 100 h 226"/>
                <a:gd name="T14" fmla="*/ 106 w 265"/>
                <a:gd name="T15" fmla="*/ 92 h 226"/>
                <a:gd name="T16" fmla="*/ 0 w 265"/>
                <a:gd name="T17" fmla="*/ 113 h 226"/>
                <a:gd name="T18" fmla="*/ 0 w 265"/>
                <a:gd name="T19" fmla="*/ 124 h 226"/>
                <a:gd name="T20" fmla="*/ 95 w 265"/>
                <a:gd name="T21" fmla="*/ 179 h 226"/>
                <a:gd name="T22" fmla="*/ 165 w 265"/>
                <a:gd name="T23" fmla="*/ 138 h 226"/>
                <a:gd name="T24" fmla="*/ 165 w 265"/>
                <a:gd name="T25" fmla="*/ 127 h 226"/>
                <a:gd name="T26" fmla="*/ 95 w 265"/>
                <a:gd name="T27" fmla="*/ 167 h 226"/>
                <a:gd name="T28" fmla="*/ 0 w 265"/>
                <a:gd name="T29" fmla="*/ 113 h 226"/>
                <a:gd name="T30" fmla="*/ 0 w 265"/>
                <a:gd name="T31" fmla="*/ 136 h 226"/>
                <a:gd name="T32" fmla="*/ 0 w 265"/>
                <a:gd name="T33" fmla="*/ 147 h 226"/>
                <a:gd name="T34" fmla="*/ 95 w 265"/>
                <a:gd name="T35" fmla="*/ 202 h 226"/>
                <a:gd name="T36" fmla="*/ 165 w 265"/>
                <a:gd name="T37" fmla="*/ 162 h 226"/>
                <a:gd name="T38" fmla="*/ 165 w 265"/>
                <a:gd name="T39" fmla="*/ 150 h 226"/>
                <a:gd name="T40" fmla="*/ 95 w 265"/>
                <a:gd name="T41" fmla="*/ 191 h 226"/>
                <a:gd name="T42" fmla="*/ 0 w 265"/>
                <a:gd name="T43" fmla="*/ 136 h 226"/>
                <a:gd name="T44" fmla="*/ 0 w 265"/>
                <a:gd name="T45" fmla="*/ 160 h 226"/>
                <a:gd name="T46" fmla="*/ 0 w 265"/>
                <a:gd name="T47" fmla="*/ 171 h 226"/>
                <a:gd name="T48" fmla="*/ 95 w 265"/>
                <a:gd name="T49" fmla="*/ 226 h 226"/>
                <a:gd name="T50" fmla="*/ 165 w 265"/>
                <a:gd name="T51" fmla="*/ 185 h 226"/>
                <a:gd name="T52" fmla="*/ 165 w 265"/>
                <a:gd name="T53" fmla="*/ 174 h 226"/>
                <a:gd name="T54" fmla="*/ 95 w 265"/>
                <a:gd name="T55" fmla="*/ 215 h 226"/>
                <a:gd name="T56" fmla="*/ 0 w 265"/>
                <a:gd name="T57" fmla="*/ 160 h 226"/>
                <a:gd name="T58" fmla="*/ 207 w 265"/>
                <a:gd name="T59" fmla="*/ 88 h 226"/>
                <a:gd name="T60" fmla="*/ 265 w 265"/>
                <a:gd name="T61" fmla="*/ 55 h 226"/>
                <a:gd name="T62" fmla="*/ 170 w 265"/>
                <a:gd name="T63" fmla="*/ 0 h 226"/>
                <a:gd name="T64" fmla="*/ 112 w 265"/>
                <a:gd name="T65" fmla="*/ 33 h 226"/>
                <a:gd name="T66" fmla="*/ 207 w 265"/>
                <a:gd name="T67" fmla="*/ 88 h 226"/>
                <a:gd name="T68" fmla="*/ 207 w 265"/>
                <a:gd name="T69" fmla="*/ 138 h 226"/>
                <a:gd name="T70" fmla="*/ 265 w 265"/>
                <a:gd name="T71" fmla="*/ 104 h 226"/>
                <a:gd name="T72" fmla="*/ 265 w 265"/>
                <a:gd name="T73" fmla="*/ 93 h 226"/>
                <a:gd name="T74" fmla="*/ 207 w 265"/>
                <a:gd name="T75" fmla="*/ 126 h 226"/>
                <a:gd name="T76" fmla="*/ 207 w 265"/>
                <a:gd name="T77" fmla="*/ 138 h 226"/>
                <a:gd name="T78" fmla="*/ 207 w 265"/>
                <a:gd name="T79" fmla="*/ 114 h 226"/>
                <a:gd name="T80" fmla="*/ 265 w 265"/>
                <a:gd name="T81" fmla="*/ 81 h 226"/>
                <a:gd name="T82" fmla="*/ 265 w 265"/>
                <a:gd name="T83" fmla="*/ 69 h 226"/>
                <a:gd name="T84" fmla="*/ 207 w 265"/>
                <a:gd name="T85" fmla="*/ 103 h 226"/>
                <a:gd name="T86" fmla="*/ 207 w 265"/>
                <a:gd name="T87" fmla="*/ 114 h 226"/>
                <a:gd name="T88" fmla="*/ 207 w 265"/>
                <a:gd name="T89" fmla="*/ 161 h 226"/>
                <a:gd name="T90" fmla="*/ 265 w 265"/>
                <a:gd name="T91" fmla="*/ 128 h 226"/>
                <a:gd name="T92" fmla="*/ 265 w 265"/>
                <a:gd name="T93" fmla="*/ 116 h 226"/>
                <a:gd name="T94" fmla="*/ 207 w 265"/>
                <a:gd name="T95" fmla="*/ 150 h 226"/>
                <a:gd name="T96" fmla="*/ 207 w 265"/>
                <a:gd name="T97" fmla="*/ 161 h 226"/>
                <a:gd name="T98" fmla="*/ 106 w 265"/>
                <a:gd name="T99" fmla="*/ 37 h 226"/>
                <a:gd name="T100" fmla="*/ 201 w 265"/>
                <a:gd name="T101" fmla="*/ 92 h 226"/>
                <a:gd name="T102" fmla="*/ 201 w 265"/>
                <a:gd name="T103" fmla="*/ 165 h 226"/>
                <a:gd name="T104" fmla="*/ 172 w 265"/>
                <a:gd name="T105" fmla="*/ 182 h 226"/>
                <a:gd name="T106" fmla="*/ 172 w 265"/>
                <a:gd name="T107" fmla="*/ 109 h 226"/>
                <a:gd name="T108" fmla="*/ 76 w 265"/>
                <a:gd name="T109" fmla="*/ 54 h 226"/>
                <a:gd name="T110" fmla="*/ 106 w 265"/>
                <a:gd name="T111" fmla="*/ 37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65" h="226">
                  <a:moveTo>
                    <a:pt x="106" y="92"/>
                  </a:moveTo>
                  <a:cubicBezTo>
                    <a:pt x="95" y="86"/>
                    <a:pt x="90" y="78"/>
                    <a:pt x="92" y="70"/>
                  </a:cubicBezTo>
                  <a:cubicBezTo>
                    <a:pt x="70" y="58"/>
                    <a:pt x="70" y="58"/>
                    <a:pt x="70" y="58"/>
                  </a:cubicBezTo>
                  <a:cubicBezTo>
                    <a:pt x="0" y="98"/>
                    <a:pt x="0" y="98"/>
                    <a:pt x="0" y="98"/>
                  </a:cubicBezTo>
                  <a:cubicBezTo>
                    <a:pt x="95" y="153"/>
                    <a:pt x="95" y="153"/>
                    <a:pt x="95" y="153"/>
                  </a:cubicBezTo>
                  <a:cubicBezTo>
                    <a:pt x="165" y="112"/>
                    <a:pt x="165" y="112"/>
                    <a:pt x="165" y="112"/>
                  </a:cubicBezTo>
                  <a:cubicBezTo>
                    <a:pt x="143" y="100"/>
                    <a:pt x="143" y="100"/>
                    <a:pt x="143" y="100"/>
                  </a:cubicBezTo>
                  <a:cubicBezTo>
                    <a:pt x="131" y="101"/>
                    <a:pt x="117" y="98"/>
                    <a:pt x="106" y="92"/>
                  </a:cubicBezTo>
                  <a:close/>
                  <a:moveTo>
                    <a:pt x="0" y="113"/>
                  </a:moveTo>
                  <a:cubicBezTo>
                    <a:pt x="0" y="124"/>
                    <a:pt x="0" y="124"/>
                    <a:pt x="0" y="124"/>
                  </a:cubicBezTo>
                  <a:cubicBezTo>
                    <a:pt x="95" y="179"/>
                    <a:pt x="95" y="179"/>
                    <a:pt x="95" y="179"/>
                  </a:cubicBezTo>
                  <a:cubicBezTo>
                    <a:pt x="165" y="138"/>
                    <a:pt x="165" y="138"/>
                    <a:pt x="165" y="138"/>
                  </a:cubicBezTo>
                  <a:cubicBezTo>
                    <a:pt x="165" y="127"/>
                    <a:pt x="165" y="127"/>
                    <a:pt x="165" y="127"/>
                  </a:cubicBezTo>
                  <a:cubicBezTo>
                    <a:pt x="95" y="167"/>
                    <a:pt x="95" y="167"/>
                    <a:pt x="95" y="167"/>
                  </a:cubicBezTo>
                  <a:lnTo>
                    <a:pt x="0" y="113"/>
                  </a:lnTo>
                  <a:close/>
                  <a:moveTo>
                    <a:pt x="0" y="136"/>
                  </a:moveTo>
                  <a:cubicBezTo>
                    <a:pt x="0" y="147"/>
                    <a:pt x="0" y="147"/>
                    <a:pt x="0" y="147"/>
                  </a:cubicBezTo>
                  <a:cubicBezTo>
                    <a:pt x="95" y="202"/>
                    <a:pt x="95" y="202"/>
                    <a:pt x="95" y="202"/>
                  </a:cubicBezTo>
                  <a:cubicBezTo>
                    <a:pt x="165" y="162"/>
                    <a:pt x="165" y="162"/>
                    <a:pt x="165" y="162"/>
                  </a:cubicBezTo>
                  <a:cubicBezTo>
                    <a:pt x="165" y="150"/>
                    <a:pt x="165" y="150"/>
                    <a:pt x="165" y="150"/>
                  </a:cubicBezTo>
                  <a:cubicBezTo>
                    <a:pt x="95" y="191"/>
                    <a:pt x="95" y="191"/>
                    <a:pt x="95" y="191"/>
                  </a:cubicBezTo>
                  <a:lnTo>
                    <a:pt x="0" y="136"/>
                  </a:lnTo>
                  <a:close/>
                  <a:moveTo>
                    <a:pt x="0" y="160"/>
                  </a:moveTo>
                  <a:cubicBezTo>
                    <a:pt x="0" y="171"/>
                    <a:pt x="0" y="171"/>
                    <a:pt x="0" y="171"/>
                  </a:cubicBezTo>
                  <a:cubicBezTo>
                    <a:pt x="95" y="226"/>
                    <a:pt x="95" y="226"/>
                    <a:pt x="95" y="226"/>
                  </a:cubicBezTo>
                  <a:cubicBezTo>
                    <a:pt x="165" y="185"/>
                    <a:pt x="165" y="185"/>
                    <a:pt x="165" y="185"/>
                  </a:cubicBezTo>
                  <a:cubicBezTo>
                    <a:pt x="165" y="174"/>
                    <a:pt x="165" y="174"/>
                    <a:pt x="165" y="174"/>
                  </a:cubicBezTo>
                  <a:cubicBezTo>
                    <a:pt x="95" y="215"/>
                    <a:pt x="95" y="215"/>
                    <a:pt x="95" y="215"/>
                  </a:cubicBezTo>
                  <a:lnTo>
                    <a:pt x="0" y="160"/>
                  </a:lnTo>
                  <a:close/>
                  <a:moveTo>
                    <a:pt x="207" y="88"/>
                  </a:moveTo>
                  <a:cubicBezTo>
                    <a:pt x="265" y="55"/>
                    <a:pt x="265" y="55"/>
                    <a:pt x="265" y="55"/>
                  </a:cubicBezTo>
                  <a:cubicBezTo>
                    <a:pt x="170" y="0"/>
                    <a:pt x="170" y="0"/>
                    <a:pt x="170" y="0"/>
                  </a:cubicBezTo>
                  <a:cubicBezTo>
                    <a:pt x="112" y="33"/>
                    <a:pt x="112" y="33"/>
                    <a:pt x="112" y="33"/>
                  </a:cubicBezTo>
                  <a:cubicBezTo>
                    <a:pt x="207" y="88"/>
                    <a:pt x="207" y="88"/>
                    <a:pt x="207" y="88"/>
                  </a:cubicBezTo>
                  <a:close/>
                  <a:moveTo>
                    <a:pt x="207" y="138"/>
                  </a:moveTo>
                  <a:cubicBezTo>
                    <a:pt x="265" y="104"/>
                    <a:pt x="265" y="104"/>
                    <a:pt x="265" y="104"/>
                  </a:cubicBezTo>
                  <a:cubicBezTo>
                    <a:pt x="265" y="93"/>
                    <a:pt x="265" y="93"/>
                    <a:pt x="265" y="93"/>
                  </a:cubicBezTo>
                  <a:cubicBezTo>
                    <a:pt x="207" y="126"/>
                    <a:pt x="207" y="126"/>
                    <a:pt x="207" y="126"/>
                  </a:cubicBezTo>
                  <a:lnTo>
                    <a:pt x="207" y="138"/>
                  </a:lnTo>
                  <a:close/>
                  <a:moveTo>
                    <a:pt x="207" y="114"/>
                  </a:moveTo>
                  <a:cubicBezTo>
                    <a:pt x="265" y="81"/>
                    <a:pt x="265" y="81"/>
                    <a:pt x="265" y="81"/>
                  </a:cubicBezTo>
                  <a:cubicBezTo>
                    <a:pt x="265" y="69"/>
                    <a:pt x="265" y="69"/>
                    <a:pt x="265" y="69"/>
                  </a:cubicBezTo>
                  <a:cubicBezTo>
                    <a:pt x="207" y="103"/>
                    <a:pt x="207" y="103"/>
                    <a:pt x="207" y="103"/>
                  </a:cubicBezTo>
                  <a:lnTo>
                    <a:pt x="207" y="114"/>
                  </a:lnTo>
                  <a:close/>
                  <a:moveTo>
                    <a:pt x="207" y="161"/>
                  </a:moveTo>
                  <a:cubicBezTo>
                    <a:pt x="265" y="128"/>
                    <a:pt x="265" y="128"/>
                    <a:pt x="265" y="128"/>
                  </a:cubicBezTo>
                  <a:cubicBezTo>
                    <a:pt x="265" y="116"/>
                    <a:pt x="265" y="116"/>
                    <a:pt x="265" y="116"/>
                  </a:cubicBezTo>
                  <a:cubicBezTo>
                    <a:pt x="207" y="150"/>
                    <a:pt x="207" y="150"/>
                    <a:pt x="207" y="150"/>
                  </a:cubicBezTo>
                  <a:lnTo>
                    <a:pt x="207" y="161"/>
                  </a:lnTo>
                  <a:close/>
                  <a:moveTo>
                    <a:pt x="106" y="37"/>
                  </a:moveTo>
                  <a:cubicBezTo>
                    <a:pt x="201" y="92"/>
                    <a:pt x="201" y="92"/>
                    <a:pt x="201" y="92"/>
                  </a:cubicBezTo>
                  <a:cubicBezTo>
                    <a:pt x="201" y="165"/>
                    <a:pt x="201" y="165"/>
                    <a:pt x="201" y="165"/>
                  </a:cubicBezTo>
                  <a:cubicBezTo>
                    <a:pt x="172" y="182"/>
                    <a:pt x="172" y="182"/>
                    <a:pt x="172" y="182"/>
                  </a:cubicBezTo>
                  <a:cubicBezTo>
                    <a:pt x="172" y="109"/>
                    <a:pt x="172" y="109"/>
                    <a:pt x="172" y="109"/>
                  </a:cubicBezTo>
                  <a:cubicBezTo>
                    <a:pt x="76" y="54"/>
                    <a:pt x="76" y="54"/>
                    <a:pt x="76" y="54"/>
                  </a:cubicBezTo>
                  <a:lnTo>
                    <a:pt x="106" y="37"/>
                  </a:lnTo>
                  <a:close/>
                </a:path>
              </a:pathLst>
            </a:custGeom>
            <a:solidFill>
              <a:schemeClr val="bg1"/>
            </a:solidFill>
            <a:ln>
              <a:solidFill>
                <a:schemeClr val="bg1"/>
              </a:solidFill>
            </a:ln>
          </p:spPr>
          <p:txBody>
            <a:bodyPr vert="horz" wrap="square" lIns="91440" tIns="45720" rIns="91440" bIns="45720" numCol="1" anchor="t" anchorCtr="0" compatLnSpc="1">
              <a:prstTxWarp prst="textNoShape">
                <a:avLst/>
              </a:prstTxWarp>
            </a:bodyPr>
            <a:lstStyle/>
            <a:p>
              <a:endParaRPr lang="en-US" dirty="0"/>
            </a:p>
          </p:txBody>
        </p:sp>
      </p:grpSp>
      <p:graphicFrame>
        <p:nvGraphicFramePr>
          <p:cNvPr id="11" name="Content Placeholder 5">
            <a:extLst>
              <a:ext uri="{FF2B5EF4-FFF2-40B4-BE49-F238E27FC236}">
                <a16:creationId xmlns:a16="http://schemas.microsoft.com/office/drawing/2014/main" id="{7704A759-7060-4AB7-A69E-FA0773A31792}"/>
              </a:ext>
            </a:extLst>
          </p:cNvPr>
          <p:cNvGraphicFramePr>
            <a:graphicFrameLocks/>
          </p:cNvGraphicFramePr>
          <p:nvPr>
            <p:extLst>
              <p:ext uri="{D42A27DB-BD31-4B8C-83A1-F6EECF244321}">
                <p14:modId xmlns:p14="http://schemas.microsoft.com/office/powerpoint/2010/main" val="1815868125"/>
              </p:ext>
            </p:extLst>
          </p:nvPr>
        </p:nvGraphicFramePr>
        <p:xfrm>
          <a:off x="449263" y="1683678"/>
          <a:ext cx="8237537" cy="1889271"/>
        </p:xfrm>
        <a:graphic>
          <a:graphicData uri="http://schemas.openxmlformats.org/drawingml/2006/table">
            <a:tbl>
              <a:tblPr/>
              <a:tblGrid>
                <a:gridCol w="967911">
                  <a:extLst>
                    <a:ext uri="{9D8B030D-6E8A-4147-A177-3AD203B41FA5}">
                      <a16:colId xmlns:a16="http://schemas.microsoft.com/office/drawing/2014/main" val="3519958659"/>
                    </a:ext>
                  </a:extLst>
                </a:gridCol>
                <a:gridCol w="1081176">
                  <a:extLst>
                    <a:ext uri="{9D8B030D-6E8A-4147-A177-3AD203B41FA5}">
                      <a16:colId xmlns:a16="http://schemas.microsoft.com/office/drawing/2014/main" val="1874638436"/>
                    </a:ext>
                  </a:extLst>
                </a:gridCol>
                <a:gridCol w="5024898">
                  <a:extLst>
                    <a:ext uri="{9D8B030D-6E8A-4147-A177-3AD203B41FA5}">
                      <a16:colId xmlns:a16="http://schemas.microsoft.com/office/drawing/2014/main" val="829770499"/>
                    </a:ext>
                  </a:extLst>
                </a:gridCol>
                <a:gridCol w="1163552">
                  <a:extLst>
                    <a:ext uri="{9D8B030D-6E8A-4147-A177-3AD203B41FA5}">
                      <a16:colId xmlns:a16="http://schemas.microsoft.com/office/drawing/2014/main" val="298357590"/>
                    </a:ext>
                  </a:extLst>
                </a:gridCol>
              </a:tblGrid>
              <a:tr h="221304">
                <a:tc>
                  <a:txBody>
                    <a:bodyPr/>
                    <a:lstStyle/>
                    <a:p>
                      <a:pPr algn="ctr" fontAlgn="ctr"/>
                      <a:r>
                        <a:rPr lang="en-US" sz="900" b="1" i="0" u="none" strike="noStrike" dirty="0">
                          <a:solidFill>
                            <a:srgbClr val="FFFFFF"/>
                          </a:solidFill>
                          <a:effectLst/>
                          <a:latin typeface="Arial" panose="020B0604020202020204" pitchFamily="34" charset="0"/>
                        </a:rPr>
                        <a:t>Company</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5"/>
                    </a:solidFill>
                  </a:tcPr>
                </a:tc>
                <a:tc>
                  <a:txBody>
                    <a:bodyPr/>
                    <a:lstStyle/>
                    <a:p>
                      <a:pPr algn="ctr" fontAlgn="ctr"/>
                      <a:r>
                        <a:rPr lang="en-US" sz="900" b="1" i="0" u="none" strike="noStrike" dirty="0">
                          <a:solidFill>
                            <a:srgbClr val="FFFFFF"/>
                          </a:solidFill>
                          <a:effectLst/>
                          <a:latin typeface="Arial" panose="020B0604020202020204" pitchFamily="34" charset="0"/>
                        </a:rPr>
                        <a:t>Specific purpose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5"/>
                    </a:solidFill>
                  </a:tcPr>
                </a:tc>
                <a:tc>
                  <a:txBody>
                    <a:bodyPr/>
                    <a:lstStyle/>
                    <a:p>
                      <a:pPr algn="ctr" fontAlgn="ctr"/>
                      <a:r>
                        <a:rPr lang="en-US" sz="900" b="1" i="0" u="none" strike="noStrike" dirty="0">
                          <a:solidFill>
                            <a:srgbClr val="FFFFFF"/>
                          </a:solidFill>
                          <a:effectLst/>
                          <a:latin typeface="Arial" panose="020B0604020202020204" pitchFamily="34" charset="0"/>
                        </a:rPr>
                        <a:t>Description of offering</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5"/>
                    </a:solidFill>
                  </a:tcPr>
                </a:tc>
                <a:tc>
                  <a:txBody>
                    <a:bodyPr/>
                    <a:lstStyle/>
                    <a:p>
                      <a:pPr algn="ctr" fontAlgn="ctr"/>
                      <a:r>
                        <a:rPr lang="en-US" sz="900" b="1" i="0" u="none" strike="noStrike" dirty="0">
                          <a:solidFill>
                            <a:srgbClr val="FFFFFF"/>
                          </a:solidFill>
                          <a:effectLst/>
                          <a:latin typeface="Arial" panose="020B0604020202020204" pitchFamily="34" charset="0"/>
                        </a:rPr>
                        <a:t>Additional Detail</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667943850"/>
                  </a:ext>
                </a:extLst>
              </a:tr>
              <a:tr h="393429">
                <a:tc>
                  <a:txBody>
                    <a:bodyPr/>
                    <a:lstStyle/>
                    <a:p>
                      <a:pPr algn="ctr" fontAlgn="ctr"/>
                      <a:r>
                        <a:rPr lang="en-US" sz="800" b="0" i="0" u="none" strike="noStrike" dirty="0">
                          <a:solidFill>
                            <a:srgbClr val="000000"/>
                          </a:solidFill>
                          <a:effectLst/>
                          <a:latin typeface="Arial" panose="020B0604020202020204" pitchFamily="34" charset="0"/>
                        </a:rPr>
                        <a:t>BrightPlan</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Financial planning and management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BrightPlan is a financial wellbeing tool and is offering all services to employers for free for 3 months with no long term commitment; there are options for employers who wish to continue with BrightPlan after the 3 month period. No client size restrictions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6"/>
                        </a:rPr>
                        <a:t>BrightPlan</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3893494000"/>
                  </a:ext>
                </a:extLst>
              </a:tr>
              <a:tr h="393429">
                <a:tc>
                  <a:txBody>
                    <a:bodyPr/>
                    <a:lstStyle/>
                    <a:p>
                      <a:pPr algn="ctr" fontAlgn="ctr"/>
                      <a:r>
                        <a:rPr lang="en-US" sz="800" b="0" i="0" u="none" strike="noStrike" dirty="0">
                          <a:solidFill>
                            <a:srgbClr val="000000"/>
                          </a:solidFill>
                          <a:effectLst/>
                          <a:latin typeface="Arial" panose="020B0604020202020204" pitchFamily="34" charset="0"/>
                        </a:rPr>
                        <a:t>Kashable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Financial planning and management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Kashable is a voluntary benefits employers can provide their employees with access to a low-cost loan that employees can pay back over the next 6 to 24 months. There are no discounts or special offers at this time, but if employers are interested they can implement the program in 1-3 weeks.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7"/>
                        </a:rPr>
                        <a:t>Kashable</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740555711"/>
                  </a:ext>
                </a:extLst>
              </a:tr>
              <a:tr h="393429">
                <a:tc>
                  <a:txBody>
                    <a:bodyPr/>
                    <a:lstStyle/>
                    <a:p>
                      <a:pPr algn="ctr" fontAlgn="ctr"/>
                      <a:r>
                        <a:rPr lang="en-US" sz="800" b="0" i="0" u="none" strike="noStrike" dirty="0">
                          <a:solidFill>
                            <a:srgbClr val="000000"/>
                          </a:solidFill>
                          <a:effectLst/>
                          <a:latin typeface="Arial" panose="020B0604020202020204" pitchFamily="34" charset="0"/>
                        </a:rPr>
                        <a:t>Operation HOPE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Financial planning and management</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HOPE Inside Disaster for individuals and small businesses to receive free virtual financial recovery support in response to the nationwide economic impact of COVID-19. Virtual financial services include credit education and coaching, financial disaster planning, and referrals for food, clothing, shelter and FEMA assistance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8"/>
                        </a:rPr>
                        <a:t>Operation HOPE</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3428961"/>
                  </a:ext>
                </a:extLst>
              </a:tr>
              <a:tr h="393429">
                <a:tc>
                  <a:txBody>
                    <a:bodyPr/>
                    <a:lstStyle/>
                    <a:p>
                      <a:pPr algn="ctr" fontAlgn="ctr"/>
                      <a:r>
                        <a:rPr lang="en-US" sz="800" b="0" i="0" u="none" strike="noStrike" dirty="0">
                          <a:solidFill>
                            <a:srgbClr val="000000"/>
                          </a:solidFill>
                          <a:effectLst/>
                          <a:latin typeface="Arial" panose="020B0604020202020204" pitchFamily="34" charset="0"/>
                        </a:rPr>
                        <a:t>Discovery Benefits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Lifestyle Spending Accounts</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Discovery Benefits offers Lifestyle Spending Accounts (LSAs) that leverage post tax dollars to cover any expenses of your client's choosing. Clients can utilize the LSA to cover alternative daycare, WFH equipment, groceries, as well as meal delivery services and kits. There are no special offers at this time, but these accounts may be of interest to clients during this time.</a:t>
                      </a: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ctr" fontAlgn="ctr"/>
                      <a:r>
                        <a:rPr lang="en-US" sz="800" b="0" i="0" u="sng" strike="noStrike" dirty="0">
                          <a:solidFill>
                            <a:srgbClr val="00A0D2"/>
                          </a:solidFill>
                          <a:effectLst/>
                          <a:latin typeface="Arial" panose="020B0604020202020204" pitchFamily="34" charset="0"/>
                          <a:hlinkClick r:id="rId9"/>
                        </a:rPr>
                        <a:t>FAQ</a:t>
                      </a:r>
                      <a:endParaRPr lang="en-US" sz="800" b="0" i="0" u="sng" strike="noStrike" dirty="0">
                        <a:solidFill>
                          <a:srgbClr val="00A0D2"/>
                        </a:solidFill>
                        <a:effectLst/>
                        <a:latin typeface="Arial" panose="020B0604020202020204" pitchFamily="34" charset="0"/>
                      </a:endParaRPr>
                    </a:p>
                  </a:txBody>
                  <a:tcPr marL="0" marR="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extLst>
                  <a:ext uri="{0D108BD9-81ED-4DB2-BD59-A6C34878D82A}">
                    <a16:rowId xmlns:a16="http://schemas.microsoft.com/office/drawing/2014/main" val="1892205929"/>
                  </a:ext>
                </a:extLst>
              </a:tr>
            </a:tbl>
          </a:graphicData>
        </a:graphic>
      </p:graphicFrame>
    </p:spTree>
    <p:custDataLst>
      <p:tags r:id="rId1"/>
    </p:custDataLst>
    <p:extLst>
      <p:ext uri="{BB962C8B-B14F-4D97-AF65-F5344CB8AC3E}">
        <p14:creationId xmlns:p14="http://schemas.microsoft.com/office/powerpoint/2010/main" val="4286484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a:t>Voluntary Benefit Plans</a:t>
            </a:r>
          </a:p>
        </p:txBody>
      </p:sp>
      <p:sp>
        <p:nvSpPr>
          <p:cNvPr id="5" name="Text Placeholder 4"/>
          <p:cNvSpPr>
            <a:spLocks noGrp="1"/>
          </p:cNvSpPr>
          <p:nvPr>
            <p:ph type="body" sz="quarter" idx="13"/>
            <p:custDataLst>
              <p:tags r:id="rId3"/>
            </p:custDataLst>
          </p:nvPr>
        </p:nvSpPr>
        <p:spPr/>
        <p:txBody>
          <a:bodyPr/>
          <a:lstStyle/>
          <a:p>
            <a:r>
              <a:rPr lang="en-US" dirty="0"/>
              <a:t>As of: March 20, 2020</a:t>
            </a:r>
          </a:p>
        </p:txBody>
      </p:sp>
      <p:sp>
        <p:nvSpPr>
          <p:cNvPr id="6" name="Text Placeholder 5"/>
          <p:cNvSpPr>
            <a:spLocks noGrp="1"/>
          </p:cNvSpPr>
          <p:nvPr>
            <p:ph idx="1"/>
            <p:custDataLst>
              <p:tags r:id="rId4"/>
            </p:custDataLst>
          </p:nvPr>
        </p:nvSpPr>
        <p:spPr>
          <a:xfrm>
            <a:off x="620162" y="1176158"/>
            <a:ext cx="8229600" cy="1005840"/>
          </a:xfrm>
        </p:spPr>
        <p:txBody>
          <a:bodyPr/>
          <a:lstStyle/>
          <a:p>
            <a:pPr lvl="2"/>
            <a:r>
              <a:rPr lang="en-US" sz="1200" dirty="0"/>
              <a:t>The Voluntary Benefits practice is working closely with our carriers and vendors to assess which policies would cover US employees and their families diagnosed with or being tested for COVID-19</a:t>
            </a:r>
          </a:p>
          <a:p>
            <a:pPr lvl="2"/>
            <a:r>
              <a:rPr lang="en-US" sz="1200" dirty="0"/>
              <a:t>The table below outlines coverage options and considerations</a:t>
            </a:r>
          </a:p>
          <a:p>
            <a:endParaRPr lang="en-US" sz="1200"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83E393-C0BF-4ED8-8545-7E4C90AFF831}" type="slidenum">
              <a:rPr kumimoji="0" lang="en-US" sz="9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dirty="0">
              <a:ln>
                <a:noFill/>
              </a:ln>
              <a:solidFill>
                <a:prstClr val="black"/>
              </a:solidFill>
              <a:effectLst/>
              <a:uLnTx/>
              <a:uFillTx/>
              <a:latin typeface="Arial"/>
              <a:ea typeface="+mn-ea"/>
              <a:cs typeface="+mn-cs"/>
            </a:endParaRPr>
          </a:p>
        </p:txBody>
      </p:sp>
      <p:sp>
        <p:nvSpPr>
          <p:cNvPr id="3" name="Footer Placeholder 2"/>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black"/>
                </a:solidFill>
                <a:effectLst/>
                <a:uLnTx/>
                <a:uFillTx/>
                <a:latin typeface="Arial"/>
                <a:ea typeface="+mn-ea"/>
                <a:cs typeface="+mn-cs"/>
              </a:rPr>
              <a:t>© 2020 Willis Towers Watson. All rights reserved. Proprietary and Confidential. For Willis Towers Watson and Willis Towers Watson client use only.</a:t>
            </a:r>
          </a:p>
        </p:txBody>
      </p:sp>
      <p:sp>
        <p:nvSpPr>
          <p:cNvPr id="8" name="Path"/>
          <p:cNvSpPr/>
          <p:nvPr/>
        </p:nvSpPr>
        <p:spPr>
          <a:xfrm>
            <a:off x="449263" y="6631921"/>
            <a:ext cx="5570444" cy="225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1" i="0" u="none" strike="noStrike" kern="1200" cap="none" spc="0" normalizeH="0" baseline="0" noProof="0" dirty="0">
              <a:ln>
                <a:noFill/>
              </a:ln>
              <a:solidFill>
                <a:prstClr val="black"/>
              </a:solidFill>
              <a:effectLst/>
              <a:uLnTx/>
              <a:uFillTx/>
              <a:latin typeface="Arial"/>
              <a:ea typeface="+mn-ea"/>
              <a:cs typeface="+mn-cs"/>
            </a:endParaRPr>
          </a:p>
        </p:txBody>
      </p:sp>
      <p:graphicFrame>
        <p:nvGraphicFramePr>
          <p:cNvPr id="7" name="Table 8">
            <a:extLst>
              <a:ext uri="{FF2B5EF4-FFF2-40B4-BE49-F238E27FC236}">
                <a16:creationId xmlns:a16="http://schemas.microsoft.com/office/drawing/2014/main" id="{55CBF2E3-D3D8-472E-B39E-1242688D7C8F}"/>
              </a:ext>
            </a:extLst>
          </p:cNvPr>
          <p:cNvGraphicFramePr>
            <a:graphicFrameLocks noGrp="1"/>
          </p:cNvGraphicFramePr>
          <p:nvPr>
            <p:extLst>
              <p:ext uri="{D42A27DB-BD31-4B8C-83A1-F6EECF244321}">
                <p14:modId xmlns:p14="http://schemas.microsoft.com/office/powerpoint/2010/main" val="4209837425"/>
              </p:ext>
            </p:extLst>
          </p:nvPr>
        </p:nvGraphicFramePr>
        <p:xfrm>
          <a:off x="449263" y="1804148"/>
          <a:ext cx="8471216" cy="4447905"/>
        </p:xfrm>
        <a:graphic>
          <a:graphicData uri="http://schemas.openxmlformats.org/drawingml/2006/table">
            <a:tbl>
              <a:tblPr firstRow="1" bandRow="1">
                <a:tableStyleId>{6E25E649-3F16-4E02-A733-19D2CDBF48F0}</a:tableStyleId>
              </a:tblPr>
              <a:tblGrid>
                <a:gridCol w="1576040">
                  <a:extLst>
                    <a:ext uri="{9D8B030D-6E8A-4147-A177-3AD203B41FA5}">
                      <a16:colId xmlns:a16="http://schemas.microsoft.com/office/drawing/2014/main" val="1804967254"/>
                    </a:ext>
                  </a:extLst>
                </a:gridCol>
                <a:gridCol w="1576040">
                  <a:extLst>
                    <a:ext uri="{9D8B030D-6E8A-4147-A177-3AD203B41FA5}">
                      <a16:colId xmlns:a16="http://schemas.microsoft.com/office/drawing/2014/main" val="3940950211"/>
                    </a:ext>
                  </a:extLst>
                </a:gridCol>
                <a:gridCol w="5319136">
                  <a:extLst>
                    <a:ext uri="{9D8B030D-6E8A-4147-A177-3AD203B41FA5}">
                      <a16:colId xmlns:a16="http://schemas.microsoft.com/office/drawing/2014/main" val="522087151"/>
                    </a:ext>
                  </a:extLst>
                </a:gridCol>
              </a:tblGrid>
              <a:tr h="279165">
                <a:tc>
                  <a:txBody>
                    <a:bodyPr/>
                    <a:lstStyle/>
                    <a:p>
                      <a:r>
                        <a:rPr lang="en-US" sz="1100" dirty="0"/>
                        <a:t>Coverage Need</a:t>
                      </a:r>
                    </a:p>
                  </a:txBody>
                  <a:tcPr anchor="ctr"/>
                </a:tc>
                <a:tc>
                  <a:txBody>
                    <a:bodyPr/>
                    <a:lstStyle/>
                    <a:p>
                      <a:r>
                        <a:rPr lang="en-US" sz="1100" dirty="0"/>
                        <a:t>Plan Type</a:t>
                      </a:r>
                    </a:p>
                  </a:txBody>
                  <a:tcPr anchor="ctr"/>
                </a:tc>
                <a:tc>
                  <a:txBody>
                    <a:bodyPr/>
                    <a:lstStyle/>
                    <a:p>
                      <a:r>
                        <a:rPr lang="en-US" sz="1100" dirty="0"/>
                        <a:t>Details and Considerations</a:t>
                      </a:r>
                    </a:p>
                  </a:txBody>
                  <a:tcPr anchor="ctr"/>
                </a:tc>
                <a:extLst>
                  <a:ext uri="{0D108BD9-81ED-4DB2-BD59-A6C34878D82A}">
                    <a16:rowId xmlns:a16="http://schemas.microsoft.com/office/drawing/2014/main" val="2916494034"/>
                  </a:ext>
                </a:extLst>
              </a:tr>
              <a:tr h="865522">
                <a:tc>
                  <a:txBody>
                    <a:bodyPr/>
                    <a:lstStyle/>
                    <a:p>
                      <a:r>
                        <a:rPr lang="en-US" sz="1100" dirty="0"/>
                        <a:t>Hospitalization</a:t>
                      </a:r>
                    </a:p>
                  </a:txBody>
                  <a:tcPr/>
                </a:tc>
                <a:tc>
                  <a:txBody>
                    <a:bodyPr/>
                    <a:lstStyle/>
                    <a:p>
                      <a:r>
                        <a:rPr lang="en-US" sz="1100" dirty="0"/>
                        <a:t>Hospital Indemnity</a:t>
                      </a:r>
                    </a:p>
                  </a:txBody>
                  <a:tcPr/>
                </a:tc>
                <a:tc>
                  <a:txBody>
                    <a:bodyPr/>
                    <a:lstStyle/>
                    <a:p>
                      <a:pPr marL="171450" indent="-171450">
                        <a:buClr>
                          <a:schemeClr val="accent1"/>
                        </a:buClr>
                        <a:buFont typeface="Wingdings" panose="05000000000000000000" pitchFamily="2" charset="2"/>
                        <a:buChar char="§"/>
                      </a:pPr>
                      <a:r>
                        <a:rPr lang="en-US" sz="1100" dirty="0"/>
                        <a:t>Pays admission benefit, then a daily benefit for hospitalization </a:t>
                      </a:r>
                    </a:p>
                    <a:p>
                      <a:pPr marL="171450" marR="0" lvl="0" indent="-1714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
                        <a:tabLst/>
                        <a:defRPr/>
                      </a:pPr>
                      <a:r>
                        <a:rPr lang="en-US" sz="1100" kern="0" dirty="0">
                          <a:solidFill>
                            <a:srgbClr val="000000"/>
                          </a:solidFill>
                          <a:latin typeface="Arial" panose="020B0604020202020204" pitchFamily="34" charset="0"/>
                          <a:ea typeface="MS PGothic" pitchFamily="34" charset="-128"/>
                          <a:cs typeface="Arial" panose="020B0604020202020204" pitchFamily="34" charset="0"/>
                        </a:rPr>
                        <a:t>Typical benefits can include $500 to $1,000 lump sum for one inpatient admission; $100-500 benefit per day; # of days varies by carrier &amp; plan</a:t>
                      </a:r>
                      <a:r>
                        <a:rPr lang="en-US" sz="1100" dirty="0"/>
                        <a:t> </a:t>
                      </a:r>
                    </a:p>
                    <a:p>
                      <a:pPr marL="171450" marR="0" lvl="0" indent="-1714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
                        <a:tabLst/>
                        <a:defRPr/>
                      </a:pPr>
                      <a:r>
                        <a:rPr lang="en-US" sz="1100" dirty="0"/>
                        <a:t>Certain carriers exclude infectious diseases from coverage</a:t>
                      </a:r>
                    </a:p>
                    <a:p>
                      <a:pPr marL="171450" marR="0" lvl="0" indent="-1714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
                        <a:tabLst/>
                        <a:defRPr/>
                      </a:pPr>
                      <a:r>
                        <a:rPr lang="en-US" sz="1100" kern="1200" dirty="0">
                          <a:solidFill>
                            <a:schemeClr val="dk1"/>
                          </a:solidFill>
                          <a:latin typeface="+mn-lt"/>
                          <a:ea typeface="+mn-ea"/>
                          <a:cs typeface="+mn-cs"/>
                        </a:rPr>
                        <a:t>Some plans pay double benefit if the patient is in the Intensive Care Unit (ICU)</a:t>
                      </a:r>
                    </a:p>
                  </a:txBody>
                  <a:tcPr/>
                </a:tc>
                <a:extLst>
                  <a:ext uri="{0D108BD9-81ED-4DB2-BD59-A6C34878D82A}">
                    <a16:rowId xmlns:a16="http://schemas.microsoft.com/office/drawing/2014/main" val="118096256"/>
                  </a:ext>
                </a:extLst>
              </a:tr>
              <a:tr h="865522">
                <a:tc>
                  <a:txBody>
                    <a:bodyPr/>
                    <a:lstStyle/>
                    <a:p>
                      <a:r>
                        <a:rPr lang="en-US" sz="1100" dirty="0"/>
                        <a:t>Infectious Disease Coverage</a:t>
                      </a:r>
                    </a:p>
                  </a:txBody>
                  <a:tcPr/>
                </a:tc>
                <a:tc>
                  <a:txBody>
                    <a:bodyPr/>
                    <a:lstStyle/>
                    <a:p>
                      <a:r>
                        <a:rPr lang="en-US" sz="1100" dirty="0"/>
                        <a:t>Critical Illness </a:t>
                      </a:r>
                    </a:p>
                  </a:txBody>
                  <a:tcPr/>
                </a:tc>
                <a:tc>
                  <a:txBody>
                    <a:bodyPr/>
                    <a:lstStyle/>
                    <a:p>
                      <a:pPr marL="171450" indent="-171450" algn="l" defTabSz="914400" rtl="0" eaLnBrk="1" latinLnBrk="0" hangingPunct="1">
                        <a:buClr>
                          <a:schemeClr val="accent1"/>
                        </a:buClr>
                        <a:buFont typeface="Wingdings" panose="05000000000000000000" pitchFamily="2" charset="2"/>
                        <a:buChar char="§"/>
                      </a:pPr>
                      <a:r>
                        <a:rPr lang="en-US" sz="1100" kern="1200" dirty="0">
                          <a:solidFill>
                            <a:schemeClr val="dk1"/>
                          </a:solidFill>
                          <a:latin typeface="+mn-lt"/>
                          <a:ea typeface="+mn-ea"/>
                          <a:cs typeface="+mn-cs"/>
                        </a:rPr>
                        <a:t>Certain carriers offer infectious disease coverage within CI plan (requires hospitalization for 5-15 days)</a:t>
                      </a:r>
                    </a:p>
                    <a:p>
                      <a:pPr marL="171450" indent="-171450" algn="l" defTabSz="914400" rtl="0" eaLnBrk="1" latinLnBrk="0" hangingPunct="1">
                        <a:buClr>
                          <a:schemeClr val="accent1"/>
                        </a:buClr>
                        <a:buFont typeface="Wingdings" panose="05000000000000000000" pitchFamily="2" charset="2"/>
                        <a:buChar char="§"/>
                      </a:pPr>
                      <a:r>
                        <a:rPr lang="en-US" sz="1100" kern="1200" dirty="0">
                          <a:solidFill>
                            <a:schemeClr val="dk1"/>
                          </a:solidFill>
                          <a:latin typeface="+mn-lt"/>
                          <a:ea typeface="+mn-ea"/>
                          <a:cs typeface="+mn-cs"/>
                        </a:rPr>
                        <a:t>NOT ALL CARRIERS OFFER THIS OPTION – check with the VB team on specifics of your carrier &amp; plan</a:t>
                      </a:r>
                    </a:p>
                    <a:p>
                      <a:pPr marL="171450" indent="-171450" algn="l" defTabSz="914400" rtl="0" eaLnBrk="1" latinLnBrk="0" hangingPunct="1">
                        <a:buClr>
                          <a:schemeClr val="accent1"/>
                        </a:buClr>
                        <a:buFont typeface="Wingdings" panose="05000000000000000000" pitchFamily="2" charset="2"/>
                        <a:buChar char="§"/>
                      </a:pPr>
                      <a:r>
                        <a:rPr lang="en-US" sz="1100" kern="1200" dirty="0">
                          <a:solidFill>
                            <a:schemeClr val="dk1"/>
                          </a:solidFill>
                          <a:latin typeface="+mn-lt"/>
                          <a:ea typeface="+mn-ea"/>
                          <a:cs typeface="+mn-cs"/>
                        </a:rPr>
                        <a:t>Most of our clients do not include this provision in their plans</a:t>
                      </a:r>
                    </a:p>
                  </a:txBody>
                  <a:tcPr/>
                </a:tc>
                <a:extLst>
                  <a:ext uri="{0D108BD9-81ED-4DB2-BD59-A6C34878D82A}">
                    <a16:rowId xmlns:a16="http://schemas.microsoft.com/office/drawing/2014/main" val="318779338"/>
                  </a:ext>
                </a:extLst>
              </a:tr>
              <a:tr h="709444">
                <a:tc>
                  <a:txBody>
                    <a:bodyPr/>
                    <a:lstStyle/>
                    <a:p>
                      <a:r>
                        <a:rPr lang="en-US" sz="1100" dirty="0"/>
                        <a:t>Health Screenings</a:t>
                      </a:r>
                      <a:br>
                        <a:rPr lang="en-US" sz="1100" dirty="0"/>
                      </a:br>
                      <a:endParaRPr lang="en-US" sz="1100" dirty="0">
                        <a:solidFill>
                          <a:srgbClr val="FF0000"/>
                        </a:solidFill>
                      </a:endParaRPr>
                    </a:p>
                  </a:txBody>
                  <a:tcPr/>
                </a:tc>
                <a:tc>
                  <a:txBody>
                    <a:bodyPr/>
                    <a:lstStyle/>
                    <a:p>
                      <a:r>
                        <a:rPr lang="en-US" sz="1100" dirty="0"/>
                        <a:t>Wellness /Health Screening Benefits within Supplemental Medical Plans</a:t>
                      </a:r>
                    </a:p>
                  </a:txBody>
                  <a:tcPr/>
                </a:tc>
                <a:tc>
                  <a:txBody>
                    <a:bodyPr/>
                    <a:lstStyle/>
                    <a:p>
                      <a:pPr marL="171450" indent="-171450" algn="l" defTabSz="914400" rtl="0" eaLnBrk="1" latinLnBrk="0" hangingPunct="1">
                        <a:buClr>
                          <a:schemeClr val="accent1"/>
                        </a:buClr>
                        <a:buFont typeface="Wingdings" panose="05000000000000000000" pitchFamily="2" charset="2"/>
                        <a:buChar char="§"/>
                      </a:pPr>
                      <a:r>
                        <a:rPr lang="en-US" sz="1100" kern="1200" dirty="0">
                          <a:solidFill>
                            <a:schemeClr val="dk1"/>
                          </a:solidFill>
                          <a:latin typeface="+mn-lt"/>
                          <a:ea typeface="+mn-ea"/>
                          <a:cs typeface="+mn-cs"/>
                        </a:rPr>
                        <a:t>Many Hospital Indemnity, Critical Illness and Accident plans include wellness and/or health screening benefits </a:t>
                      </a:r>
                    </a:p>
                    <a:p>
                      <a:pPr marL="171450" indent="-171450" algn="l" defTabSz="914400" rtl="0" eaLnBrk="1" latinLnBrk="0" hangingPunct="1">
                        <a:buClr>
                          <a:schemeClr val="accent1"/>
                        </a:buClr>
                        <a:buFont typeface="Wingdings" panose="05000000000000000000" pitchFamily="2" charset="2"/>
                        <a:buChar char="§"/>
                      </a:pPr>
                      <a:r>
                        <a:rPr lang="en-US" sz="1100" kern="1200" dirty="0">
                          <a:solidFill>
                            <a:schemeClr val="dk1"/>
                          </a:solidFill>
                          <a:latin typeface="+mn-lt"/>
                          <a:ea typeface="+mn-ea"/>
                          <a:cs typeface="+mn-cs"/>
                        </a:rPr>
                        <a:t>Specific tests are covered, such as Chest X-Ray, blood draws &amp; we expect that most will cover the COVID-19 swab</a:t>
                      </a:r>
                    </a:p>
                  </a:txBody>
                  <a:tcPr/>
                </a:tc>
                <a:extLst>
                  <a:ext uri="{0D108BD9-81ED-4DB2-BD59-A6C34878D82A}">
                    <a16:rowId xmlns:a16="http://schemas.microsoft.com/office/drawing/2014/main" val="1485324582"/>
                  </a:ext>
                </a:extLst>
              </a:tr>
              <a:tr h="259763">
                <a:tc>
                  <a:txBody>
                    <a:bodyPr/>
                    <a:lstStyle/>
                    <a:p>
                      <a:r>
                        <a:rPr lang="en-US" sz="1100" dirty="0"/>
                        <a:t>Wills and Estate</a:t>
                      </a:r>
                    </a:p>
                  </a:txBody>
                  <a:tcPr/>
                </a:tc>
                <a:tc>
                  <a:txBody>
                    <a:bodyPr/>
                    <a:lstStyle/>
                    <a:p>
                      <a:r>
                        <a:rPr lang="en-US" sz="1100" dirty="0"/>
                        <a:t>Group Legal </a:t>
                      </a:r>
                    </a:p>
                  </a:txBody>
                  <a:tcPr/>
                </a:tc>
                <a:tc>
                  <a:txBody>
                    <a:bodyPr/>
                    <a:lstStyle/>
                    <a:p>
                      <a:pPr marL="171450" marR="0" lvl="0" indent="-1714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
                        <a:tabLst/>
                        <a:defRPr/>
                      </a:pPr>
                      <a:r>
                        <a:rPr lang="en-US" sz="1100" dirty="0"/>
                        <a:t>Will preparation, power of attorney, living wills, probate</a:t>
                      </a:r>
                    </a:p>
                  </a:txBody>
                  <a:tcPr/>
                </a:tc>
                <a:extLst>
                  <a:ext uri="{0D108BD9-81ED-4DB2-BD59-A6C34878D82A}">
                    <a16:rowId xmlns:a16="http://schemas.microsoft.com/office/drawing/2014/main" val="2548604584"/>
                  </a:ext>
                </a:extLst>
              </a:tr>
              <a:tr h="434257">
                <a:tc>
                  <a:txBody>
                    <a:bodyPr/>
                    <a:lstStyle/>
                    <a:p>
                      <a:r>
                        <a:rPr lang="en-US" sz="1100" dirty="0"/>
                        <a:t>ID Security</a:t>
                      </a:r>
                    </a:p>
                  </a:txBody>
                  <a:tcPr/>
                </a:tc>
                <a:tc>
                  <a:txBody>
                    <a:bodyPr/>
                    <a:lstStyle/>
                    <a:p>
                      <a:r>
                        <a:rPr lang="en-US" sz="1100" dirty="0"/>
                        <a:t>ID theft protection</a:t>
                      </a:r>
                    </a:p>
                  </a:txBody>
                  <a:tcPr/>
                </a:tc>
                <a:tc>
                  <a:txBody>
                    <a:bodyPr/>
                    <a:lstStyle/>
                    <a:p>
                      <a:pPr marL="171450" marR="0" lvl="0" indent="-1714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
                        <a:tabLst/>
                        <a:defRPr/>
                      </a:pPr>
                      <a:r>
                        <a:rPr lang="en-US" sz="1100" dirty="0"/>
                        <a:t>With any situation – the bad guys are looking to profit.  For employees with ID theft coverage, update profiles; many plans offer coverage for “under wallet” so employees can add family members</a:t>
                      </a:r>
                    </a:p>
                  </a:txBody>
                  <a:tcPr/>
                </a:tc>
                <a:extLst>
                  <a:ext uri="{0D108BD9-81ED-4DB2-BD59-A6C34878D82A}">
                    <a16:rowId xmlns:a16="http://schemas.microsoft.com/office/drawing/2014/main" val="3851842127"/>
                  </a:ext>
                </a:extLst>
              </a:tr>
              <a:tr h="434257">
                <a:tc>
                  <a:txBody>
                    <a:bodyPr/>
                    <a:lstStyle/>
                    <a:p>
                      <a:r>
                        <a:rPr lang="en-US" sz="1100" dirty="0"/>
                        <a:t>Auto / Home</a:t>
                      </a:r>
                    </a:p>
                  </a:txBody>
                  <a:tcPr/>
                </a:tc>
                <a:tc>
                  <a:txBody>
                    <a:bodyPr/>
                    <a:lstStyle/>
                    <a:p>
                      <a:r>
                        <a:rPr lang="en-US" sz="1100" dirty="0"/>
                        <a:t>Auto / Home Insurance</a:t>
                      </a:r>
                    </a:p>
                  </a:txBody>
                  <a:tcPr/>
                </a:tc>
                <a:tc>
                  <a:txBody>
                    <a:bodyPr/>
                    <a:lstStyle/>
                    <a:p>
                      <a:pPr marL="171450" marR="0" lvl="0" indent="-1714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
                        <a:tabLst/>
                        <a:defRPr/>
                      </a:pPr>
                      <a:r>
                        <a:rPr lang="en-US" sz="1100" dirty="0"/>
                        <a:t>If Ees are working from home for an extended period, they may be able to adjust their miles drive &amp; rate</a:t>
                      </a:r>
                    </a:p>
                  </a:txBody>
                  <a:tcPr/>
                </a:tc>
                <a:extLst>
                  <a:ext uri="{0D108BD9-81ED-4DB2-BD59-A6C34878D82A}">
                    <a16:rowId xmlns:a16="http://schemas.microsoft.com/office/drawing/2014/main" val="2163930877"/>
                  </a:ext>
                </a:extLst>
              </a:tr>
              <a:tr h="181490">
                <a:tc>
                  <a:txBody>
                    <a:bodyPr/>
                    <a:lstStyle/>
                    <a:p>
                      <a:r>
                        <a:rPr lang="en-US" sz="1100" dirty="0"/>
                        <a:t>Pets</a:t>
                      </a:r>
                    </a:p>
                  </a:txBody>
                  <a:tcPr/>
                </a:tc>
                <a:tc>
                  <a:txBody>
                    <a:bodyPr/>
                    <a:lstStyle/>
                    <a:p>
                      <a:r>
                        <a:rPr lang="en-US" sz="1100" dirty="0"/>
                        <a:t>Pet insurance</a:t>
                      </a:r>
                    </a:p>
                  </a:txBody>
                  <a:tcPr/>
                </a:tc>
                <a:tc>
                  <a:txBody>
                    <a:bodyPr/>
                    <a:lstStyle/>
                    <a:p>
                      <a:pPr marL="171450" marR="0" lvl="0" indent="-1714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
                        <a:tabLst/>
                        <a:defRPr/>
                      </a:pPr>
                      <a:r>
                        <a:rPr lang="en-US" sz="1100" dirty="0"/>
                        <a:t>To date, there is no indication of transmission to or from cats &amp; dogs</a:t>
                      </a:r>
                    </a:p>
                  </a:txBody>
                  <a:tcPr/>
                </a:tc>
                <a:extLst>
                  <a:ext uri="{0D108BD9-81ED-4DB2-BD59-A6C34878D82A}">
                    <a16:rowId xmlns:a16="http://schemas.microsoft.com/office/drawing/2014/main" val="2270427685"/>
                  </a:ext>
                </a:extLst>
              </a:tr>
            </a:tbl>
          </a:graphicData>
        </a:graphic>
      </p:graphicFrame>
    </p:spTree>
    <p:custDataLst>
      <p:tags r:id="rId1"/>
    </p:custDataLst>
    <p:extLst>
      <p:ext uri="{BB962C8B-B14F-4D97-AF65-F5344CB8AC3E}">
        <p14:creationId xmlns:p14="http://schemas.microsoft.com/office/powerpoint/2010/main" val="13383048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WT_FOOTER" val="Watermark"/>
  <p:tag name="TAGPREFIX" val="WT_"/>
  <p:tag name="WT_TEMPLATENAME" val="WTW.pptx"/>
  <p:tag name="WT_CREATEDATE" val="14 March 2017"/>
  <p:tag name="WT_DPI" val=""/>
</p:tagLst>
</file>

<file path=ppt/tags/tag10.xml><?xml version="1.0" encoding="utf-8"?>
<p:tagLst xmlns:a="http://schemas.openxmlformats.org/drawingml/2006/main" xmlns:r="http://schemas.openxmlformats.org/officeDocument/2006/relationships" xmlns:p="http://schemas.openxmlformats.org/presentationml/2006/main">
  <p:tag name="WT_DELETETEXT" val="YES"/>
</p:tagLst>
</file>

<file path=ppt/tags/tag11.xml><?xml version="1.0" encoding="utf-8"?>
<p:tagLst xmlns:a="http://schemas.openxmlformats.org/drawingml/2006/main" xmlns:r="http://schemas.openxmlformats.org/officeDocument/2006/relationships" xmlns:p="http://schemas.openxmlformats.org/presentationml/2006/main">
  <p:tag name="WT_DELETETEXT" val="YES"/>
</p:tagLst>
</file>

<file path=ppt/tags/tag12.xml><?xml version="1.0" encoding="utf-8"?>
<p:tagLst xmlns:a="http://schemas.openxmlformats.org/drawingml/2006/main" xmlns:r="http://schemas.openxmlformats.org/officeDocument/2006/relationships" xmlns:p="http://schemas.openxmlformats.org/presentationml/2006/main">
  <p:tag name="WT_DELETETEXT" val="YES"/>
</p:tagLst>
</file>

<file path=ppt/tags/tag13.xml><?xml version="1.0" encoding="utf-8"?>
<p:tagLst xmlns:a="http://schemas.openxmlformats.org/drawingml/2006/main" xmlns:r="http://schemas.openxmlformats.org/officeDocument/2006/relationships" xmlns:p="http://schemas.openxmlformats.org/presentationml/2006/main">
  <p:tag name="WT_DIALOGNAME" val=""/>
  <p:tag name="WT_SHORTNAME" val=""/>
  <p:tag name="WT_ASSOCIATEDSLIDES" val=""/>
  <p:tag name="WT_INNEWPRESENTATION" val="YES"/>
  <p:tag name="WT_ONINSERTSLIDEDLG" val="NO"/>
</p:tagLst>
</file>

<file path=ppt/tags/tag14.xml><?xml version="1.0" encoding="utf-8"?>
<p:tagLst xmlns:a="http://schemas.openxmlformats.org/drawingml/2006/main" xmlns:r="http://schemas.openxmlformats.org/officeDocument/2006/relationships" xmlns:p="http://schemas.openxmlformats.org/presentationml/2006/main">
  <p:tag name="WT_DELETETEXT" val="YES"/>
</p:tagLst>
</file>

<file path=ppt/tags/tag15.xml><?xml version="1.0" encoding="utf-8"?>
<p:tagLst xmlns:a="http://schemas.openxmlformats.org/drawingml/2006/main" xmlns:r="http://schemas.openxmlformats.org/officeDocument/2006/relationships" xmlns:p="http://schemas.openxmlformats.org/presentationml/2006/main">
  <p:tag name="WT_DELETETEXT" val="YES"/>
</p:tagLst>
</file>

<file path=ppt/tags/tag16.xml><?xml version="1.0" encoding="utf-8"?>
<p:tagLst xmlns:a="http://schemas.openxmlformats.org/drawingml/2006/main" xmlns:r="http://schemas.openxmlformats.org/officeDocument/2006/relationships" xmlns:p="http://schemas.openxmlformats.org/presentationml/2006/main">
  <p:tag name="WT_DIALOGNAME" val=""/>
  <p:tag name="WT_SHORTNAME" val=""/>
  <p:tag name="WT_ASSOCIATEDSLIDES" val=""/>
  <p:tag name="WT_INNEWPRESENTATION" val="YES"/>
  <p:tag name="WT_ONINSERTSLIDEDLG" val="NO"/>
</p:tagLst>
</file>

<file path=ppt/tags/tag17.xml><?xml version="1.0" encoding="utf-8"?>
<p:tagLst xmlns:a="http://schemas.openxmlformats.org/drawingml/2006/main" xmlns:r="http://schemas.openxmlformats.org/officeDocument/2006/relationships" xmlns:p="http://schemas.openxmlformats.org/presentationml/2006/main">
  <p:tag name="WT_DELETETEXT" val="YES"/>
</p:tagLst>
</file>

<file path=ppt/tags/tag18.xml><?xml version="1.0" encoding="utf-8"?>
<p:tagLst xmlns:a="http://schemas.openxmlformats.org/drawingml/2006/main" xmlns:r="http://schemas.openxmlformats.org/officeDocument/2006/relationships" xmlns:p="http://schemas.openxmlformats.org/presentationml/2006/main">
  <p:tag name="WT_DELETETEXT" val="YES"/>
</p:tagLst>
</file>

<file path=ppt/tags/tag19.xml><?xml version="1.0" encoding="utf-8"?>
<p:tagLst xmlns:a="http://schemas.openxmlformats.org/drawingml/2006/main" xmlns:r="http://schemas.openxmlformats.org/officeDocument/2006/relationships" xmlns:p="http://schemas.openxmlformats.org/presentationml/2006/main">
  <p:tag name="WT_DIALOGNAME" val=""/>
  <p:tag name="WT_SHORTNAME" val=""/>
  <p:tag name="WT_ASSOCIATEDSLIDES" val=""/>
  <p:tag name="WT_INNEWPRESENTATION" val="YES"/>
  <p:tag name="WT_ONINSERTSLIDEDLG" val="NO"/>
</p:tagLst>
</file>

<file path=ppt/tags/tag2.xml><?xml version="1.0" encoding="utf-8"?>
<p:tagLst xmlns:a="http://schemas.openxmlformats.org/drawingml/2006/main" xmlns:r="http://schemas.openxmlformats.org/officeDocument/2006/relationships" xmlns:p="http://schemas.openxmlformats.org/presentationml/2006/main">
  <p:tag name="TW_FOOTER" val="Watermark"/>
  <p:tag name="WT_FOOTER" val="Watermark"/>
</p:tagLst>
</file>

<file path=ppt/tags/tag20.xml><?xml version="1.0" encoding="utf-8"?>
<p:tagLst xmlns:a="http://schemas.openxmlformats.org/drawingml/2006/main" xmlns:r="http://schemas.openxmlformats.org/officeDocument/2006/relationships" xmlns:p="http://schemas.openxmlformats.org/presentationml/2006/main">
  <p:tag name="WT_DELETETEXT" val="YES"/>
</p:tagLst>
</file>

<file path=ppt/tags/tag21.xml><?xml version="1.0" encoding="utf-8"?>
<p:tagLst xmlns:a="http://schemas.openxmlformats.org/drawingml/2006/main" xmlns:r="http://schemas.openxmlformats.org/officeDocument/2006/relationships" xmlns:p="http://schemas.openxmlformats.org/presentationml/2006/main">
  <p:tag name="WT_DELETETEXT" val="YES"/>
</p:tagLst>
</file>

<file path=ppt/tags/tag22.xml><?xml version="1.0" encoding="utf-8"?>
<p:tagLst xmlns:a="http://schemas.openxmlformats.org/drawingml/2006/main" xmlns:r="http://schemas.openxmlformats.org/officeDocument/2006/relationships" xmlns:p="http://schemas.openxmlformats.org/presentationml/2006/main">
  <p:tag name="WT_DIALOGNAME" val=""/>
  <p:tag name="WT_SHORTNAME" val=""/>
  <p:tag name="WT_ASSOCIATEDSLIDES" val=""/>
  <p:tag name="WT_INNEWPRESENTATION" val="YES"/>
  <p:tag name="WT_ONINSERTSLIDEDLG" val="NO"/>
</p:tagLst>
</file>

<file path=ppt/tags/tag23.xml><?xml version="1.0" encoding="utf-8"?>
<p:tagLst xmlns:a="http://schemas.openxmlformats.org/drawingml/2006/main" xmlns:r="http://schemas.openxmlformats.org/officeDocument/2006/relationships" xmlns:p="http://schemas.openxmlformats.org/presentationml/2006/main">
  <p:tag name="WT_DELETETEXT" val="YES"/>
</p:tagLst>
</file>

<file path=ppt/tags/tag24.xml><?xml version="1.0" encoding="utf-8"?>
<p:tagLst xmlns:a="http://schemas.openxmlformats.org/drawingml/2006/main" xmlns:r="http://schemas.openxmlformats.org/officeDocument/2006/relationships" xmlns:p="http://schemas.openxmlformats.org/presentationml/2006/main">
  <p:tag name="WT_DELETETEXT" val="YES"/>
</p:tagLst>
</file>

<file path=ppt/tags/tag25.xml><?xml version="1.0" encoding="utf-8"?>
<p:tagLst xmlns:a="http://schemas.openxmlformats.org/drawingml/2006/main" xmlns:r="http://schemas.openxmlformats.org/officeDocument/2006/relationships" xmlns:p="http://schemas.openxmlformats.org/presentationml/2006/main">
  <p:tag name="WT_DIALOGNAME" val=""/>
  <p:tag name="WT_SHORTNAME" val=""/>
  <p:tag name="WT_ASSOCIATEDSLIDES" val=""/>
  <p:tag name="WT_INNEWPRESENTATION" val="YES"/>
  <p:tag name="WT_ONINSERTSLIDEDLG" val="NO"/>
</p:tagLst>
</file>

<file path=ppt/tags/tag26.xml><?xml version="1.0" encoding="utf-8"?>
<p:tagLst xmlns:a="http://schemas.openxmlformats.org/drawingml/2006/main" xmlns:r="http://schemas.openxmlformats.org/officeDocument/2006/relationships" xmlns:p="http://schemas.openxmlformats.org/presentationml/2006/main">
  <p:tag name="WT_DELETETEXT" val="YES"/>
</p:tagLst>
</file>

<file path=ppt/tags/tag27.xml><?xml version="1.0" encoding="utf-8"?>
<p:tagLst xmlns:a="http://schemas.openxmlformats.org/drawingml/2006/main" xmlns:r="http://schemas.openxmlformats.org/officeDocument/2006/relationships" xmlns:p="http://schemas.openxmlformats.org/presentationml/2006/main">
  <p:tag name="WT_DELETETEXT" val="YES"/>
</p:tagLst>
</file>

<file path=ppt/tags/tag28.xml><?xml version="1.0" encoding="utf-8"?>
<p:tagLst xmlns:a="http://schemas.openxmlformats.org/drawingml/2006/main" xmlns:r="http://schemas.openxmlformats.org/officeDocument/2006/relationships" xmlns:p="http://schemas.openxmlformats.org/presentationml/2006/main">
  <p:tag name="WT_DIALOGNAME" val=""/>
  <p:tag name="WT_SHORTNAME" val=""/>
  <p:tag name="WT_ASSOCIATEDSLIDES" val=""/>
  <p:tag name="WT_INNEWPRESENTATION" val="YES"/>
  <p:tag name="WT_ONINSERTSLIDEDLG" val="NO"/>
</p:tagLst>
</file>

<file path=ppt/tags/tag29.xml><?xml version="1.0" encoding="utf-8"?>
<p:tagLst xmlns:a="http://schemas.openxmlformats.org/drawingml/2006/main" xmlns:r="http://schemas.openxmlformats.org/officeDocument/2006/relationships" xmlns:p="http://schemas.openxmlformats.org/presentationml/2006/main">
  <p:tag name="WT_DELETETEXT" val="YES"/>
</p:tagLst>
</file>

<file path=ppt/tags/tag3.xml><?xml version="1.0" encoding="utf-8"?>
<p:tagLst xmlns:a="http://schemas.openxmlformats.org/drawingml/2006/main" xmlns:r="http://schemas.openxmlformats.org/officeDocument/2006/relationships" xmlns:p="http://schemas.openxmlformats.org/presentationml/2006/main">
  <p:tag name="TW_FOOTER" val="Watermark"/>
  <p:tag name="WT_FOOTER" val="Watermark"/>
</p:tagLst>
</file>

<file path=ppt/tags/tag30.xml><?xml version="1.0" encoding="utf-8"?>
<p:tagLst xmlns:a="http://schemas.openxmlformats.org/drawingml/2006/main" xmlns:r="http://schemas.openxmlformats.org/officeDocument/2006/relationships" xmlns:p="http://schemas.openxmlformats.org/presentationml/2006/main">
  <p:tag name="WT_DELETETEXT" val="YES"/>
</p:tagLst>
</file>

<file path=ppt/tags/tag31.xml><?xml version="1.0" encoding="utf-8"?>
<p:tagLst xmlns:a="http://schemas.openxmlformats.org/drawingml/2006/main" xmlns:r="http://schemas.openxmlformats.org/officeDocument/2006/relationships" xmlns:p="http://schemas.openxmlformats.org/presentationml/2006/main">
  <p:tag name="WT_DELETETEXT" val="NO"/>
</p:tagLst>
</file>

<file path=ppt/tags/tag4.xml><?xml version="1.0" encoding="utf-8"?>
<p:tagLst xmlns:a="http://schemas.openxmlformats.org/drawingml/2006/main" xmlns:r="http://schemas.openxmlformats.org/officeDocument/2006/relationships" xmlns:p="http://schemas.openxmlformats.org/presentationml/2006/main">
  <p:tag name="WT_DIALOGNAME" val="Title Image Slide"/>
  <p:tag name="WT_SHORTNAME" val="BASIC"/>
  <p:tag name="WT_ASSOCIATEDSLIDES" val=""/>
  <p:tag name="WT_INNEWPRESENTATION" val="YES"/>
  <p:tag name="WT_ONINSERTSLIDEDLG" val="YES"/>
</p:tagLst>
</file>

<file path=ppt/tags/tag5.xml><?xml version="1.0" encoding="utf-8"?>
<p:tagLst xmlns:a="http://schemas.openxmlformats.org/drawingml/2006/main" xmlns:r="http://schemas.openxmlformats.org/officeDocument/2006/relationships" xmlns:p="http://schemas.openxmlformats.org/presentationml/2006/main">
  <p:tag name="WT_DELETETEXT" val="YES"/>
</p:tagLst>
</file>

<file path=ppt/tags/tag6.xml><?xml version="1.0" encoding="utf-8"?>
<p:tagLst xmlns:a="http://schemas.openxmlformats.org/drawingml/2006/main" xmlns:r="http://schemas.openxmlformats.org/officeDocument/2006/relationships" xmlns:p="http://schemas.openxmlformats.org/presentationml/2006/main">
  <p:tag name="WT_DELETETEXT" val="YES"/>
</p:tagLst>
</file>

<file path=ppt/tags/tag7.xml><?xml version="1.0" encoding="utf-8"?>
<p:tagLst xmlns:a="http://schemas.openxmlformats.org/drawingml/2006/main" xmlns:r="http://schemas.openxmlformats.org/officeDocument/2006/relationships" xmlns:p="http://schemas.openxmlformats.org/presentationml/2006/main">
  <p:tag name="WT_DELETETEXT" val="YES"/>
</p:tagLst>
</file>

<file path=ppt/tags/tag8.xml><?xml version="1.0" encoding="utf-8"?>
<p:tagLst xmlns:a="http://schemas.openxmlformats.org/drawingml/2006/main" xmlns:r="http://schemas.openxmlformats.org/officeDocument/2006/relationships" xmlns:p="http://schemas.openxmlformats.org/presentationml/2006/main">
  <p:tag name="WT_DELETETEXT" val="YES"/>
</p:tagLst>
</file>

<file path=ppt/tags/tag9.xml><?xml version="1.0" encoding="utf-8"?>
<p:tagLst xmlns:a="http://schemas.openxmlformats.org/drawingml/2006/main" xmlns:r="http://schemas.openxmlformats.org/officeDocument/2006/relationships" xmlns:p="http://schemas.openxmlformats.org/presentationml/2006/main">
  <p:tag name="WT_DIALOGNAME" val="One-Column Slide"/>
  <p:tag name="WT_SHORTNAME" val="BASIC"/>
  <p:tag name="WT_ASSOCIATEDSLIDES" val=""/>
  <p:tag name="WT_INNEWPRESENTATION" val="NO"/>
  <p:tag name="WT_ONINSERTSLIDEDLG" val="YES"/>
</p:tagLst>
</file>

<file path=ppt/theme/theme1.xml><?xml version="1.0" encoding="utf-8"?>
<a:theme xmlns:a="http://schemas.openxmlformats.org/drawingml/2006/main" name="WTW">
  <a:themeElements>
    <a:clrScheme name="WTW Theme">
      <a:dk1>
        <a:sysClr val="windowText" lastClr="000000"/>
      </a:dk1>
      <a:lt1>
        <a:sysClr val="window" lastClr="FFFFFF"/>
      </a:lt1>
      <a:dk2>
        <a:srgbClr val="63666A"/>
      </a:dk2>
      <a:lt2>
        <a:srgbClr val="EEECE1"/>
      </a:lt2>
      <a:accent1>
        <a:srgbClr val="702082"/>
      </a:accent1>
      <a:accent2>
        <a:srgbClr val="FFB81C"/>
      </a:accent2>
      <a:accent3>
        <a:srgbClr val="00A0D2"/>
      </a:accent3>
      <a:accent4>
        <a:srgbClr val="C110A0"/>
      </a:accent4>
      <a:accent5>
        <a:srgbClr val="00C389"/>
      </a:accent5>
      <a:accent6>
        <a:srgbClr val="63666A"/>
      </a:accent6>
      <a:hlink>
        <a:srgbClr val="00A0D2"/>
      </a:hlink>
      <a:folHlink>
        <a:srgbClr val="63666A"/>
      </a:folHlink>
    </a:clrScheme>
    <a:fontScheme name="Willis Towers Wat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WTW Light Gray">
      <a:srgbClr val="D8DBD8"/>
    </a:custClr>
    <a:custClr name="WTW Light Violet">
      <a:srgbClr val="D8D7DF"/>
    </a:custClr>
    <a:custClr name="WTW Pink">
      <a:srgbClr val="DDD0CF"/>
    </a:custClr>
    <a:custClr name="WTW Light Blue">
      <a:srgbClr val="C8D7DF"/>
    </a:custClr>
    <a:custClr name="WTW Light Green">
      <a:srgbClr val="D9E6DC"/>
    </a:custClr>
    <a:custClr name="WTW Light Sand">
      <a:srgbClr val="EFEEDE"/>
    </a:custClr>
  </a:custClrLst>
  <a:extLst>
    <a:ext uri="{05A4C25C-085E-4340-85A3-A5531E510DB2}">
      <thm15:themeFamily xmlns:thm15="http://schemas.microsoft.com/office/thememl/2012/main" name="Presentation461" id="{D9369743-1FF6-46BD-812F-C556575F0977}" vid="{2F04C674-D7EA-43AC-ABA7-288918924ABD}"/>
    </a:ext>
  </a:extLst>
</a:theme>
</file>

<file path=ppt/theme/theme2.xml><?xml version="1.0" encoding="utf-8"?>
<a:theme xmlns:a="http://schemas.openxmlformats.org/drawingml/2006/main" name="1_WTW">
  <a:themeElements>
    <a:clrScheme name="WTW Theme">
      <a:dk1>
        <a:sysClr val="windowText" lastClr="000000"/>
      </a:dk1>
      <a:lt1>
        <a:sysClr val="window" lastClr="FFFFFF"/>
      </a:lt1>
      <a:dk2>
        <a:srgbClr val="63666A"/>
      </a:dk2>
      <a:lt2>
        <a:srgbClr val="EEECE1"/>
      </a:lt2>
      <a:accent1>
        <a:srgbClr val="702082"/>
      </a:accent1>
      <a:accent2>
        <a:srgbClr val="FFB81C"/>
      </a:accent2>
      <a:accent3>
        <a:srgbClr val="00A0D2"/>
      </a:accent3>
      <a:accent4>
        <a:srgbClr val="C110A0"/>
      </a:accent4>
      <a:accent5>
        <a:srgbClr val="00C389"/>
      </a:accent5>
      <a:accent6>
        <a:srgbClr val="63666A"/>
      </a:accent6>
      <a:hlink>
        <a:srgbClr val="00A0D2"/>
      </a:hlink>
      <a:folHlink>
        <a:srgbClr val="63666A"/>
      </a:folHlink>
    </a:clrScheme>
    <a:fontScheme name="Willis Towers Wat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WTW Light Gray">
      <a:srgbClr val="D8DBD8"/>
    </a:custClr>
    <a:custClr name="WTW Light Violet">
      <a:srgbClr val="D8D7DF"/>
    </a:custClr>
    <a:custClr name="WTW Pink">
      <a:srgbClr val="DDD0CF"/>
    </a:custClr>
    <a:custClr name="WTW Light Blue">
      <a:srgbClr val="C8D7DF"/>
    </a:custClr>
    <a:custClr name="WTW Light Green">
      <a:srgbClr val="D9E6DC"/>
    </a:custClr>
    <a:custClr name="WTW Light Sand">
      <a:srgbClr val="EFEEDE"/>
    </a:custClr>
  </a:custClrLst>
  <a:extLst>
    <a:ext uri="{05A4C25C-085E-4340-85A3-A5531E510DB2}">
      <thm15:themeFamily xmlns:thm15="http://schemas.microsoft.com/office/thememl/2012/main" name="Presentation461" id="{D9369743-1FF6-46BD-812F-C556575F0977}" vid="{2F04C674-D7EA-43AC-ABA7-288918924AB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WTW Document" ma:contentTypeID="0x010100E0AE0EE16600F849968D2A55DCC44165002153BA04548AC14599D8A0DF4BAFFBAB" ma:contentTypeVersion="131" ma:contentTypeDescription="WTWSPODocument" ma:contentTypeScope="" ma:versionID="cd46d2c4c01f7716bc63552fb2847f95">
  <xsd:schema xmlns:xsd="http://www.w3.org/2001/XMLSchema" xmlns:xs="http://www.w3.org/2001/XMLSchema" xmlns:p="http://schemas.microsoft.com/office/2006/metadata/properties" xmlns:ns1="e3af3928-72d3-4b8a-b86b-2250b2499d03" targetNamespace="http://schemas.microsoft.com/office/2006/metadata/properties" ma:root="true" ma:fieldsID="534a5db6e1c04219a7cb6433b923d020" ns1:_="">
    <xsd:import namespace="e3af3928-72d3-4b8a-b86b-2250b2499d03"/>
    <xsd:element name="properties">
      <xsd:complexType>
        <xsd:sequence>
          <xsd:element name="documentManagement">
            <xsd:complexType>
              <xsd:all>
                <xsd:element ref="ns1:TaxCatchAll" minOccurs="0"/>
                <xsd:element ref="ns1:TaxCatchAllLabel" minOccurs="0"/>
                <xsd:element ref="ns1:WTWSPOLegacyAuthor" minOccurs="0"/>
                <xsd:element ref="ns1:WTWSPOLegacyPublicationDate" minOccurs="0"/>
                <xsd:element ref="ns1:WTWSPOLegacySummary" minOccurs="0"/>
                <xsd:element ref="ns1:o9c33334286642d686cddfdefb9d701f" minOccurs="0"/>
                <xsd:element ref="ns1:id906b37846c4ee2a001899c8d76436f" minOccurs="0"/>
                <xsd:element ref="ns1:caa2408cdd1b4d42817854f77c36379e" minOccurs="0"/>
                <xsd:element ref="ns1:e9f5ca78f3a5445faa1e3dcb9539d32a" minOccurs="0"/>
                <xsd:element ref="ns1:befda06b95594cfb9f63e38aefeefa5a" minOccurs="0"/>
                <xsd:element ref="ns1:mec0255b7b5c45b194ea3db54cb6d8dd" minOccurs="0"/>
                <xsd:element ref="ns1:j0497d57092f44c3a3d1467b465416b7" minOccurs="0"/>
                <xsd:element ref="ns1:p1c2f209e0e34ec3b5554f89f6f793fa" minOccurs="0"/>
                <xsd:element ref="ns1:i1f6f9d4230644789e2eba7b24dd66d6" minOccurs="0"/>
                <xsd:element ref="ns1:pae654c47b16442a931909021ba601e1" minOccurs="0"/>
                <xsd:element ref="ns1:TaxKeywordTaxHTField" minOccurs="0"/>
                <xsd:element ref="ns1:o564762b3e3e433bae9b2517b778a66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af3928-72d3-4b8a-b86b-2250b2499d03" elementFormDefault="qualified">
    <xsd:import namespace="http://schemas.microsoft.com/office/2006/documentManagement/types"/>
    <xsd:import namespace="http://schemas.microsoft.com/office/infopath/2007/PartnerControls"/>
    <xsd:element name="TaxCatchAll" ma:index="1" nillable="true" ma:displayName="Taxonomy Catch All Column" ma:hidden="true" ma:list="{f58a9762-c42a-46a8-82d8-34c61d4edaf3}" ma:internalName="TaxCatchAll" ma:showField="CatchAllData" ma:web="d3b5b98c-44cd-4607-8762-19c6cf2ea7e2">
      <xsd:complexType>
        <xsd:complexContent>
          <xsd:extension base="dms:MultiChoiceLookup">
            <xsd:sequence>
              <xsd:element name="Value" type="dms:Lookup" maxOccurs="unbounded" minOccurs="0" nillable="true"/>
            </xsd:sequence>
          </xsd:extension>
        </xsd:complexContent>
      </xsd:complexType>
    </xsd:element>
    <xsd:element name="TaxCatchAllLabel" ma:index="2" nillable="true" ma:displayName="Taxonomy Catch All Column1" ma:hidden="true" ma:list="{f58a9762-c42a-46a8-82d8-34c61d4edaf3}" ma:internalName="TaxCatchAllLabel" ma:readOnly="true" ma:showField="CatchAllDataLabel" ma:web="d3b5b98c-44cd-4607-8762-19c6cf2ea7e2">
      <xsd:complexType>
        <xsd:complexContent>
          <xsd:extension base="dms:MultiChoiceLookup">
            <xsd:sequence>
              <xsd:element name="Value" type="dms:Lookup" maxOccurs="unbounded" minOccurs="0" nillable="true"/>
            </xsd:sequence>
          </xsd:extension>
        </xsd:complexContent>
      </xsd:complexType>
    </xsd:element>
    <xsd:element name="WTWSPOLegacyAuthor" ma:index="15" nillable="true" ma:displayName="Author-Contact" ma:SharePointGroup="0" ma:internalName="WTWSPOLegacyAuthor"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WTWSPOLegacyPublicationDate" ma:index="16" nillable="true" ma:displayName="Publication Date" ma:format="DateTime" ma:internalName="WTWSPOLegacyPublicationDate" ma:readOnly="false">
      <xsd:simpleType>
        <xsd:restriction base="dms:DateTime"/>
      </xsd:simpleType>
    </xsd:element>
    <xsd:element name="WTWSPOLegacySummary" ma:index="17" nillable="true" ma:displayName="Summary" ma:internalName="WTWSPOLegacySummary">
      <xsd:simpleType>
        <xsd:restriction base="dms:Note">
          <xsd:maxLength value="255"/>
        </xsd:restriction>
      </xsd:simpleType>
    </xsd:element>
    <xsd:element name="o9c33334286642d686cddfdefb9d701f" ma:index="21" nillable="true" ma:taxonomy="true" ma:internalName="o9c33334286642d686cddfdefb9d701f" ma:taxonomyFieldName="WTWSPOOffice" ma:displayName="Office(s)" ma:readOnly="false" ma:fieldId="{89c33334-2866-42d6-86cd-dfdefb9d701f}" ma:taxonomyMulti="true" ma:sspId="5d639306-5220-4f62-8b39-d9a537361609" ma:termSetId="9bd68e83-c55f-44b6-83a7-eebbef4068cd" ma:anchorId="00000000-0000-0000-0000-000000000000" ma:open="false" ma:isKeyword="false">
      <xsd:complexType>
        <xsd:sequence>
          <xsd:element ref="pc:Terms" minOccurs="0" maxOccurs="1"/>
        </xsd:sequence>
      </xsd:complexType>
    </xsd:element>
    <xsd:element name="id906b37846c4ee2a001899c8d76436f" ma:index="23" nillable="true" ma:taxonomy="true" ma:internalName="id906b37846c4ee2a001899c8d76436f" ma:taxonomyFieldName="WTWSPOIndustry" ma:displayName="Industry(s)" ma:fieldId="{2d906b37-846c-4ee2-a001-899c8d76436f}" ma:taxonomyMulti="true" ma:sspId="5d639306-5220-4f62-8b39-d9a537361609" ma:termSetId="6945ca8e-d81b-4372-810d-5b60eeff3f96" ma:anchorId="00000000-0000-0000-0000-000000000000" ma:open="false" ma:isKeyword="false">
      <xsd:complexType>
        <xsd:sequence>
          <xsd:element ref="pc:Terms" minOccurs="0" maxOccurs="1"/>
        </xsd:sequence>
      </xsd:complexType>
    </xsd:element>
    <xsd:element name="caa2408cdd1b4d42817854f77c36379e" ma:index="24" nillable="true" ma:taxonomy="true" ma:internalName="caa2408cdd1b4d42817854f77c36379e" ma:taxonomyFieldName="WTWSPOTopic" ma:displayName="Topic(s)" ma:fieldId="{caa2408c-dd1b-4d42-8178-54f77c36379e}" ma:taxonomyMulti="true" ma:sspId="5d639306-5220-4f62-8b39-d9a537361609" ma:termSetId="8403d538-d188-4c13-bd01-6e3d6aa42355" ma:anchorId="00000000-0000-0000-0000-000000000000" ma:open="false" ma:isKeyword="false">
      <xsd:complexType>
        <xsd:sequence>
          <xsd:element ref="pc:Terms" minOccurs="0" maxOccurs="1"/>
        </xsd:sequence>
      </xsd:complexType>
    </xsd:element>
    <xsd:element name="e9f5ca78f3a5445faa1e3dcb9539d32a" ma:index="25" nillable="true" ma:taxonomy="true" ma:internalName="e9f5ca78f3a5445faa1e3dcb9539d32a" ma:taxonomyFieldName="WTWSPOSeries" ma:displayName="Series" ma:default="" ma:fieldId="{e9f5ca78-f3a5-445f-aa1e-3dcb9539d32a}" ma:taxonomyMulti="true" ma:sspId="5d639306-5220-4f62-8b39-d9a537361609" ma:termSetId="78008aba-846b-4c5a-914d-f59d7baed3f6" ma:anchorId="00000000-0000-0000-0000-000000000000" ma:open="false" ma:isKeyword="false">
      <xsd:complexType>
        <xsd:sequence>
          <xsd:element ref="pc:Terms" minOccurs="0" maxOccurs="1"/>
        </xsd:sequence>
      </xsd:complexType>
    </xsd:element>
    <xsd:element name="befda06b95594cfb9f63e38aefeefa5a" ma:index="26" nillable="true" ma:taxonomy="true" ma:internalName="befda06b95594cfb9f63e38aefeefa5a" ma:taxonomyFieldName="WTWSPOGeography" ma:displayName="Geography(s)" ma:readOnly="false" ma:default="2;#North America|34cbbec4-e184-4522-8358-db1aa0ab42e5;#3;#United States|dadad058-914f-412e-837b-af92168a4636" ma:fieldId="{befda06b-9559-4cfb-9f63-e38aefeefa5a}" ma:taxonomyMulti="true" ma:sspId="5d639306-5220-4f62-8b39-d9a537361609" ma:termSetId="2b185653-b035-4bc5-83a5-026959f06b5d" ma:anchorId="00000000-0000-0000-0000-000000000000" ma:open="false" ma:isKeyword="false">
      <xsd:complexType>
        <xsd:sequence>
          <xsd:element ref="pc:Terms" minOccurs="0" maxOccurs="1"/>
        </xsd:sequence>
      </xsd:complexType>
    </xsd:element>
    <xsd:element name="mec0255b7b5c45b194ea3db54cb6d8dd" ma:index="27" nillable="true" ma:taxonomy="true" ma:internalName="mec0255b7b5c45b194ea3db54cb6d8dd" ma:taxonomyFieldName="WTWSPOOtherGeographies" ma:displayName="Other Geographies" ma:readOnly="false" ma:fieldId="{6ec0255b-7b5c-45b1-94ea-3db54cb6d8dd}" ma:taxonomyMulti="true" ma:sspId="5d639306-5220-4f62-8b39-d9a537361609" ma:termSetId="6dcdebd2-f9b7-453d-94bb-9bb0ee69e010" ma:anchorId="00000000-0000-0000-0000-000000000000" ma:open="false" ma:isKeyword="false">
      <xsd:complexType>
        <xsd:sequence>
          <xsd:element ref="pc:Terms" minOccurs="0" maxOccurs="1"/>
        </xsd:sequence>
      </xsd:complexType>
    </xsd:element>
    <xsd:element name="j0497d57092f44c3a3d1467b465416b7" ma:index="29" ma:taxonomy="true" ma:internalName="j0497d57092f44c3a3d1467b465416b7" ma:taxonomyFieldName="WTWSPOBusiness" ma:displayName="Business(es)" ma:readOnly="false" ma:default="1;#Health and Benefits LOB|4bd92aac-10b0-4d82-b7b8-48623b76e4c0" ma:fieldId="{30497d57-092f-44c3-a3d1-467b465416b7}" ma:taxonomyMulti="true" ma:sspId="5d639306-5220-4f62-8b39-d9a537361609" ma:termSetId="0895f469-9357-4b96-8244-c62518c792a3" ma:anchorId="00000000-0000-0000-0000-000000000000" ma:open="false" ma:isKeyword="false">
      <xsd:complexType>
        <xsd:sequence>
          <xsd:element ref="pc:Terms" minOccurs="0" maxOccurs="1"/>
        </xsd:sequence>
      </xsd:complexType>
    </xsd:element>
    <xsd:element name="p1c2f209e0e34ec3b5554f89f6f793fa" ma:index="30" nillable="true" ma:taxonomy="true" ma:internalName="p1c2f209e0e34ec3b5554f89f6f793fa" ma:taxonomyFieldName="WTWSPOCrossBusiness" ma:displayName="Cross Business(es)" ma:fieldId="{91c2f209-e0e3-4ec3-b555-4f89f6f793fa}" ma:taxonomyMulti="true" ma:sspId="5d639306-5220-4f62-8b39-d9a537361609" ma:termSetId="dbedfdc6-d738-490c-864e-c2cedf196f13" ma:anchorId="00000000-0000-0000-0000-000000000000" ma:open="false" ma:isKeyword="false">
      <xsd:complexType>
        <xsd:sequence>
          <xsd:element ref="pc:Terms" minOccurs="0" maxOccurs="1"/>
        </xsd:sequence>
      </xsd:complexType>
    </xsd:element>
    <xsd:element name="i1f6f9d4230644789e2eba7b24dd66d6" ma:index="32" ma:taxonomy="true" ma:internalName="i1f6f9d4230644789e2eba7b24dd66d6" ma:taxonomyFieldName="WTWSPOLanguage" ma:displayName="Language(s)" ma:readOnly="false" ma:default="4;#English|c49e6210-c2bb-4c53-95c7-ff8b264e00f5" ma:fieldId="{21f6f9d4-2306-4478-9e2e-ba7b24dd66d6}" ma:taxonomyMulti="true" ma:sspId="5d639306-5220-4f62-8b39-d9a537361609" ma:termSetId="0191036c-6e1a-4928-8cb9-d458d5f7f632" ma:anchorId="00000000-0000-0000-0000-000000000000" ma:open="false" ma:isKeyword="false">
      <xsd:complexType>
        <xsd:sequence>
          <xsd:element ref="pc:Terms" minOccurs="0" maxOccurs="1"/>
        </xsd:sequence>
      </xsd:complexType>
    </xsd:element>
    <xsd:element name="pae654c47b16442a931909021ba601e1" ma:index="33" ma:taxonomy="true" ma:internalName="pae654c47b16442a931909021ba601e1" ma:taxonomyFieldName="WTWSPOContentType" ma:displayName="Material Type" ma:readOnly="false" ma:default="" ma:fieldId="{9ae654c4-7b16-442a-9319-09021ba601e1}" ma:sspId="5d639306-5220-4f62-8b39-d9a537361609" ma:termSetId="4d4419d4-2ed5-408b-9be2-de356eb027ba" ma:anchorId="00000000-0000-0000-0000-000000000000" ma:open="false" ma:isKeyword="false">
      <xsd:complexType>
        <xsd:sequence>
          <xsd:element ref="pc:Terms" minOccurs="0" maxOccurs="1"/>
        </xsd:sequence>
      </xsd:complexType>
    </xsd:element>
    <xsd:element name="TaxKeywordTaxHTField" ma:index="34" nillable="true" ma:taxonomy="true" ma:internalName="TaxKeywordTaxHTField" ma:taxonomyFieldName="TaxKeyword" ma:displayName="Enterprise Keywords" ma:fieldId="{23f27201-bee3-471e-b2e7-b64fd8b7ca38}" ma:taxonomyMulti="true" ma:sspId="5d639306-5220-4f62-8b39-d9a537361609" ma:termSetId="00000000-0000-0000-0000-000000000000" ma:anchorId="00000000-0000-0000-0000-000000000000" ma:open="true" ma:isKeyword="true">
      <xsd:complexType>
        <xsd:sequence>
          <xsd:element ref="pc:Terms" minOccurs="0" maxOccurs="1"/>
        </xsd:sequence>
      </xsd:complexType>
    </xsd:element>
    <xsd:element name="o564762b3e3e433bae9b2517b778a660" ma:index="35" nillable="true" ma:taxonomy="true" ma:internalName="o564762b3e3e433bae9b2517b778a660" ma:taxonomyFieldName="WTWSPOCollection" ma:displayName="Collection(s)" ma:readOnly="false" ma:default="" ma:fieldId="{8564762b-3e3e-433b-ae9b-2517b778a660}" ma:taxonomyMulti="true" ma:sspId="5d639306-5220-4f62-8b39-d9a537361609" ma:termSetId="d2cd364e-b3c8-45a6-bc8c-82dd83f12ab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5d639306-5220-4f62-8b39-d9a537361609" ContentTypeId="0x010100E0AE0EE16600F849968D2A55DCC44165"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ae654c47b16442a931909021ba601e1 xmlns="e3af3928-72d3-4b8a-b86b-2250b2499d03">
      <Terms xmlns="http://schemas.microsoft.com/office/infopath/2007/PartnerControls">
        <TermInfo xmlns="http://schemas.microsoft.com/office/infopath/2007/PartnerControls">
          <TermName xmlns="http://schemas.microsoft.com/office/infopath/2007/PartnerControls">Insight Papers</TermName>
          <TermId xmlns="http://schemas.microsoft.com/office/infopath/2007/PartnerControls">ce765656-c274-4e89-a5be-a322eaf83ae2</TermId>
        </TermInfo>
      </Terms>
    </pae654c47b16442a931909021ba601e1>
    <TaxCatchAll xmlns="e3af3928-72d3-4b8a-b86b-2250b2499d03">
      <Value>50</Value>
      <Value>47</Value>
      <Value>4</Value>
      <Value>3</Value>
      <Value>2</Value>
      <Value>1</Value>
      <Value>51</Value>
    </TaxCatchAll>
    <WTWSPOLegacySummary xmlns="e3af3928-72d3-4b8a-b86b-2250b2499d03" xsi:nil="true"/>
    <i1f6f9d4230644789e2eba7b24dd66d6 xmlns="e3af3928-72d3-4b8a-b86b-2250b2499d03">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c49e6210-c2bb-4c53-95c7-ff8b264e00f5</TermId>
        </TermInfo>
      </Terms>
    </i1f6f9d4230644789e2eba7b24dd66d6>
    <e9f5ca78f3a5445faa1e3dcb9539d32a xmlns="e3af3928-72d3-4b8a-b86b-2250b2499d03">
      <Terms xmlns="http://schemas.microsoft.com/office/infopath/2007/PartnerControls"/>
    </e9f5ca78f3a5445faa1e3dcb9539d32a>
    <o9c33334286642d686cddfdefb9d701f xmlns="e3af3928-72d3-4b8a-b86b-2250b2499d03">
      <Terms xmlns="http://schemas.microsoft.com/office/infopath/2007/PartnerControls"/>
    </o9c33334286642d686cddfdefb9d701f>
    <o564762b3e3e433bae9b2517b778a660 xmlns="e3af3928-72d3-4b8a-b86b-2250b2499d03">
      <Terms xmlns="http://schemas.microsoft.com/office/infopath/2007/PartnerControls"/>
    </o564762b3e3e433bae9b2517b778a660>
    <WTWSPOLegacyPublicationDate xmlns="e3af3928-72d3-4b8a-b86b-2250b2499d03">2020-03-20T07:00:00+00:00</WTWSPOLegacyPublicationDate>
    <caa2408cdd1b4d42817854f77c36379e xmlns="e3af3928-72d3-4b8a-b86b-2250b2499d03">
      <Terms xmlns="http://schemas.microsoft.com/office/infopath/2007/PartnerControls">
        <TermInfo xmlns="http://schemas.microsoft.com/office/infopath/2007/PartnerControls">
          <TermName xmlns="http://schemas.microsoft.com/office/infopath/2007/PartnerControls">Health Management</TermName>
          <TermId xmlns="http://schemas.microsoft.com/office/infopath/2007/PartnerControls">2ff937c2-5511-4752-91af-b513262e0256</TermId>
        </TermInfo>
        <TermInfo xmlns="http://schemas.microsoft.com/office/infopath/2007/PartnerControls">
          <TermName xmlns="http://schemas.microsoft.com/office/infopath/2007/PartnerControls">Health Management and Wellness</TermName>
          <TermId xmlns="http://schemas.microsoft.com/office/infopath/2007/PartnerControls">c1cf1e13-e97d-4d6c-848c-699a7118ebeb</TermId>
        </TermInfo>
      </Terms>
    </caa2408cdd1b4d42817854f77c36379e>
    <j0497d57092f44c3a3d1467b465416b7 xmlns="e3af3928-72d3-4b8a-b86b-2250b2499d03">
      <Terms xmlns="http://schemas.microsoft.com/office/infopath/2007/PartnerControls">
        <TermInfo xmlns="http://schemas.microsoft.com/office/infopath/2007/PartnerControls">
          <TermName xmlns="http://schemas.microsoft.com/office/infopath/2007/PartnerControls">Health and Benefits LOB</TermName>
          <TermId xmlns="http://schemas.microsoft.com/office/infopath/2007/PartnerControls">4bd92aac-10b0-4d82-b7b8-48623b76e4c0</TermId>
        </TermInfo>
      </Terms>
    </j0497d57092f44c3a3d1467b465416b7>
    <WTWSPOLegacyAuthor xmlns="e3af3928-72d3-4b8a-b86b-2250b2499d03">
      <UserInfo>
        <DisplayName/>
        <AccountId xsi:nil="true"/>
        <AccountType/>
      </UserInfo>
    </WTWSPOLegacyAuthor>
    <id906b37846c4ee2a001899c8d76436f xmlns="e3af3928-72d3-4b8a-b86b-2250b2499d03">
      <Terms xmlns="http://schemas.microsoft.com/office/infopath/2007/PartnerControls"/>
    </id906b37846c4ee2a001899c8d76436f>
    <mec0255b7b5c45b194ea3db54cb6d8dd xmlns="e3af3928-72d3-4b8a-b86b-2250b2499d03">
      <Terms xmlns="http://schemas.microsoft.com/office/infopath/2007/PartnerControls"/>
    </mec0255b7b5c45b194ea3db54cb6d8dd>
    <p1c2f209e0e34ec3b5554f89f6f793fa xmlns="e3af3928-72d3-4b8a-b86b-2250b2499d03">
      <Terms xmlns="http://schemas.microsoft.com/office/infopath/2007/PartnerControls"/>
    </p1c2f209e0e34ec3b5554f89f6f793fa>
    <befda06b95594cfb9f63e38aefeefa5a xmlns="e3af3928-72d3-4b8a-b86b-2250b2499d03">
      <Terms xmlns="http://schemas.microsoft.com/office/infopath/2007/PartnerControls">
        <TermInfo xmlns="http://schemas.microsoft.com/office/infopath/2007/PartnerControls">
          <TermName xmlns="http://schemas.microsoft.com/office/infopath/2007/PartnerControls">North America</TermName>
          <TermId xmlns="http://schemas.microsoft.com/office/infopath/2007/PartnerControls">34cbbec4-e184-4522-8358-db1aa0ab42e5</TermId>
        </TermInfo>
        <TermInfo xmlns="http://schemas.microsoft.com/office/infopath/2007/PartnerControls">
          <TermName xmlns="http://schemas.microsoft.com/office/infopath/2007/PartnerControls">United States</TermName>
          <TermId xmlns="http://schemas.microsoft.com/office/infopath/2007/PartnerControls">dadad058-914f-412e-837b-af92168a4636</TermId>
        </TermInfo>
      </Terms>
    </befda06b95594cfb9f63e38aefeefa5a>
    <TaxKeywordTaxHTField xmlns="e3af3928-72d3-4b8a-b86b-2250b2499d03">
      <Terms xmlns="http://schemas.microsoft.com/office/infopath/2007/PartnerControls"/>
    </TaxKeywordTaxHTField>
  </documentManagement>
</p:properties>
</file>

<file path=customXml/itemProps1.xml><?xml version="1.0" encoding="utf-8"?>
<ds:datastoreItem xmlns:ds="http://schemas.openxmlformats.org/officeDocument/2006/customXml" ds:itemID="{7E82C78D-828A-4DE7-B5A8-970222F9FA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af3928-72d3-4b8a-b86b-2250b2499d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95EEF6-E6A1-4F62-9446-CBEA5D5E0994}">
  <ds:schemaRefs>
    <ds:schemaRef ds:uri="Microsoft.SharePoint.Taxonomy.ContentTypeSync"/>
  </ds:schemaRefs>
</ds:datastoreItem>
</file>

<file path=customXml/itemProps3.xml><?xml version="1.0" encoding="utf-8"?>
<ds:datastoreItem xmlns:ds="http://schemas.openxmlformats.org/officeDocument/2006/customXml" ds:itemID="{36266A54-3B45-426D-9CA7-01EF088265AC}">
  <ds:schemaRefs>
    <ds:schemaRef ds:uri="http://schemas.microsoft.com/sharepoint/v3/contenttype/forms"/>
  </ds:schemaRefs>
</ds:datastoreItem>
</file>

<file path=customXml/itemProps4.xml><?xml version="1.0" encoding="utf-8"?>
<ds:datastoreItem xmlns:ds="http://schemas.openxmlformats.org/officeDocument/2006/customXml" ds:itemID="{6683690A-4FC7-4AAF-B457-EB365C05B0DC}">
  <ds:schemaRefs>
    <ds:schemaRef ds:uri="http://purl.org/dc/elements/1.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dcmitype/"/>
    <ds:schemaRef ds:uri="e3af3928-72d3-4b8a-b86b-2250b2499d0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WTW</Template>
  <TotalTime>1361</TotalTime>
  <Words>2725</Words>
  <Application>Microsoft Office PowerPoint</Application>
  <PresentationFormat>On-screen Show (4:3)</PresentationFormat>
  <Paragraphs>260</Paragraphs>
  <Slides>8</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Wingdings</vt:lpstr>
      <vt:lpstr>WTW</vt:lpstr>
      <vt:lpstr>1_WTW</vt:lpstr>
      <vt:lpstr>Wellbeing Vendor Access due to COVID-19</vt:lpstr>
      <vt:lpstr>Wellness Vendor Landscape</vt:lpstr>
      <vt:lpstr>Physical Wellbeing</vt:lpstr>
      <vt:lpstr>Physical Wellbeing</vt:lpstr>
      <vt:lpstr>Emotional Wellbeing</vt:lpstr>
      <vt:lpstr>Social Wellbeing</vt:lpstr>
      <vt:lpstr>Financial Wellbeing</vt:lpstr>
      <vt:lpstr>Voluntary Benefit Plans</vt:lpstr>
    </vt:vector>
  </TitlesOfParts>
  <Company>Willis Towers Watson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Wellbeing Vendor Landscape - COVID-19</dc:title>
  <dc:creator>Tappenden, Kaitlyn (Houston)</dc:creator>
  <cp:lastModifiedBy>Peters, Hud (Minneapolis)</cp:lastModifiedBy>
  <cp:revision>14</cp:revision>
  <cp:lastPrinted>2017-01-10T23:11:46Z</cp:lastPrinted>
  <dcterms:created xsi:type="dcterms:W3CDTF">2020-03-17T23:05:34Z</dcterms:created>
  <dcterms:modified xsi:type="dcterms:W3CDTF">2020-03-23T13:06:26Z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atermark">
    <vt:lpwstr/>
  </property>
  <property fmtid="{D5CDD505-2E9C-101B-9397-08002B2CF9AE}" pid="3" name="MSIP_Label_9c700311-1b20-487f-9129-30717d50ca8e_Enabled">
    <vt:lpwstr>True</vt:lpwstr>
  </property>
  <property fmtid="{D5CDD505-2E9C-101B-9397-08002B2CF9AE}" pid="4" name="MSIP_Label_9c700311-1b20-487f-9129-30717d50ca8e_SiteId">
    <vt:lpwstr>76e3921f-489b-4b7e-9547-9ea297add9b5</vt:lpwstr>
  </property>
  <property fmtid="{D5CDD505-2E9C-101B-9397-08002B2CF9AE}" pid="5" name="MSIP_Label_9c700311-1b20-487f-9129-30717d50ca8e_Owner">
    <vt:lpwstr>kaitlyn.tappenden@towerswatson.com</vt:lpwstr>
  </property>
  <property fmtid="{D5CDD505-2E9C-101B-9397-08002B2CF9AE}" pid="6" name="MSIP_Label_9c700311-1b20-487f-9129-30717d50ca8e_SetDate">
    <vt:lpwstr>2020-03-17T23:05:41.3946237Z</vt:lpwstr>
  </property>
  <property fmtid="{D5CDD505-2E9C-101B-9397-08002B2CF9AE}" pid="7" name="MSIP_Label_9c700311-1b20-487f-9129-30717d50ca8e_Name">
    <vt:lpwstr>Confidential</vt:lpwstr>
  </property>
  <property fmtid="{D5CDD505-2E9C-101B-9397-08002B2CF9AE}" pid="8" name="MSIP_Label_9c700311-1b20-487f-9129-30717d50ca8e_Application">
    <vt:lpwstr>Microsoft Azure Information Protection</vt:lpwstr>
  </property>
  <property fmtid="{D5CDD505-2E9C-101B-9397-08002B2CF9AE}" pid="9" name="MSIP_Label_9c700311-1b20-487f-9129-30717d50ca8e_ActionId">
    <vt:lpwstr>0c606c8a-b8f0-4636-b8a5-3a02afc7a854</vt:lpwstr>
  </property>
  <property fmtid="{D5CDD505-2E9C-101B-9397-08002B2CF9AE}" pid="10" name="MSIP_Label_9c700311-1b20-487f-9129-30717d50ca8e_Extended_MSFT_Method">
    <vt:lpwstr>Automatic</vt:lpwstr>
  </property>
  <property fmtid="{D5CDD505-2E9C-101B-9397-08002B2CF9AE}" pid="11" name="MSIP_Label_d347b247-e90e-43a3-9d7b-004f14ae6873_Enabled">
    <vt:lpwstr>True</vt:lpwstr>
  </property>
  <property fmtid="{D5CDD505-2E9C-101B-9397-08002B2CF9AE}" pid="12" name="MSIP_Label_d347b247-e90e-43a3-9d7b-004f14ae6873_SiteId">
    <vt:lpwstr>76e3921f-489b-4b7e-9547-9ea297add9b5</vt:lpwstr>
  </property>
  <property fmtid="{D5CDD505-2E9C-101B-9397-08002B2CF9AE}" pid="13" name="MSIP_Label_d347b247-e90e-43a3-9d7b-004f14ae6873_Owner">
    <vt:lpwstr>kaitlyn.tappenden@towerswatson.com</vt:lpwstr>
  </property>
  <property fmtid="{D5CDD505-2E9C-101B-9397-08002B2CF9AE}" pid="14" name="MSIP_Label_d347b247-e90e-43a3-9d7b-004f14ae6873_SetDate">
    <vt:lpwstr>2020-03-17T23:05:41.3946237Z</vt:lpwstr>
  </property>
  <property fmtid="{D5CDD505-2E9C-101B-9397-08002B2CF9AE}" pid="15" name="MSIP_Label_d347b247-e90e-43a3-9d7b-004f14ae6873_Name">
    <vt:lpwstr>Anyone (No Protection)</vt:lpwstr>
  </property>
  <property fmtid="{D5CDD505-2E9C-101B-9397-08002B2CF9AE}" pid="16" name="MSIP_Label_d347b247-e90e-43a3-9d7b-004f14ae6873_Application">
    <vt:lpwstr>Microsoft Azure Information Protection</vt:lpwstr>
  </property>
  <property fmtid="{D5CDD505-2E9C-101B-9397-08002B2CF9AE}" pid="17" name="MSIP_Label_d347b247-e90e-43a3-9d7b-004f14ae6873_ActionId">
    <vt:lpwstr>0c606c8a-b8f0-4636-b8a5-3a02afc7a854</vt:lpwstr>
  </property>
  <property fmtid="{D5CDD505-2E9C-101B-9397-08002B2CF9AE}" pid="18" name="MSIP_Label_d347b247-e90e-43a3-9d7b-004f14ae6873_Parent">
    <vt:lpwstr>9c700311-1b20-487f-9129-30717d50ca8e</vt:lpwstr>
  </property>
  <property fmtid="{D5CDD505-2E9C-101B-9397-08002B2CF9AE}" pid="19" name="MSIP_Label_d347b247-e90e-43a3-9d7b-004f14ae6873_Extended_MSFT_Method">
    <vt:lpwstr>Automatic</vt:lpwstr>
  </property>
  <property fmtid="{D5CDD505-2E9C-101B-9397-08002B2CF9AE}" pid="20" name="Sensitivity">
    <vt:lpwstr>Confidential Anyone (No Protection)</vt:lpwstr>
  </property>
  <property fmtid="{D5CDD505-2E9C-101B-9397-08002B2CF9AE}" pid="21" name="ContentTypeId">
    <vt:lpwstr>0x010100E0AE0EE16600F849968D2A55DCC44165002153BA04548AC14599D8A0DF4BAFFBAB</vt:lpwstr>
  </property>
  <property fmtid="{D5CDD505-2E9C-101B-9397-08002B2CF9AE}" pid="22" name="_dlc_policyId">
    <vt:lpwstr>/nonclients/Well-BeingSalesChampions/Documents</vt:lpwstr>
  </property>
  <property fmtid="{D5CDD505-2E9C-101B-9397-08002B2CF9AE}" pid="23" name="ItemRetentionFormula">
    <vt:lpwstr>&lt;formula id="Microsoft.Office.RecordsManagement.PolicyFeatures.Expiration.Formula.BuiltIn"&gt;&lt;number&gt;7&lt;/number&gt;&lt;property&gt;Modified&lt;/property&gt;&lt;propertyId&gt;28cf69c5-fa48-462a-b5cd-27b6f9d2bd5f&lt;/propertyId&gt;&lt;period&gt;years&lt;/period&gt;&lt;/formula&gt;</vt:lpwstr>
  </property>
  <property fmtid="{D5CDD505-2E9C-101B-9397-08002B2CF9AE}" pid="24" name="WTWSPOLanguage">
    <vt:lpwstr>4;#English|c49e6210-c2bb-4c53-95c7-ff8b264e00f5</vt:lpwstr>
  </property>
  <property fmtid="{D5CDD505-2E9C-101B-9397-08002B2CF9AE}" pid="25" name="WTWSPOSeries">
    <vt:lpwstr/>
  </property>
  <property fmtid="{D5CDD505-2E9C-101B-9397-08002B2CF9AE}" pid="26" name="TaxKeyword">
    <vt:lpwstr/>
  </property>
  <property fmtid="{D5CDD505-2E9C-101B-9397-08002B2CF9AE}" pid="27" name="WTWSPOIndustry">
    <vt:lpwstr/>
  </property>
  <property fmtid="{D5CDD505-2E9C-101B-9397-08002B2CF9AE}" pid="28" name="WTWSPOCollection">
    <vt:lpwstr/>
  </property>
  <property fmtid="{D5CDD505-2E9C-101B-9397-08002B2CF9AE}" pid="29" name="WTWSPOTopic">
    <vt:lpwstr>51;#Health Management|2ff937c2-5511-4752-91af-b513262e0256;#50;#Health Management and Wellness|c1cf1e13-e97d-4d6c-848c-699a7118ebeb</vt:lpwstr>
  </property>
  <property fmtid="{D5CDD505-2E9C-101B-9397-08002B2CF9AE}" pid="30" name="WTWSPOContentType">
    <vt:lpwstr>47;#Insight Papers|ce765656-c274-4e89-a5be-a322eaf83ae2</vt:lpwstr>
  </property>
  <property fmtid="{D5CDD505-2E9C-101B-9397-08002B2CF9AE}" pid="31" name="WTWSPOGeography">
    <vt:lpwstr>2;#North America|34cbbec4-e184-4522-8358-db1aa0ab42e5;#3;#United States|dadad058-914f-412e-837b-af92168a4636</vt:lpwstr>
  </property>
  <property fmtid="{D5CDD505-2E9C-101B-9397-08002B2CF9AE}" pid="32" name="WTWSPOOtherGeographies">
    <vt:lpwstr/>
  </property>
  <property fmtid="{D5CDD505-2E9C-101B-9397-08002B2CF9AE}" pid="33" name="WTWSPOOffice">
    <vt:lpwstr/>
  </property>
  <property fmtid="{D5CDD505-2E9C-101B-9397-08002B2CF9AE}" pid="34" name="WTWSPOCrossBusiness">
    <vt:lpwstr/>
  </property>
  <property fmtid="{D5CDD505-2E9C-101B-9397-08002B2CF9AE}" pid="35" name="WTWSPOBusiness">
    <vt:lpwstr>1;#Health and Benefits LOB|4bd92aac-10b0-4d82-b7b8-48623b76e4c0</vt:lpwstr>
  </property>
</Properties>
</file>